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3.xml" ContentType="application/vnd.openxmlformats-officedocument.drawingml.chartshapes+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drawings/drawing4.xml" ContentType="application/vnd.openxmlformats-officedocument.drawingml.chartshapes+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5.xml" ContentType="application/vnd.openxmlformats-officedocument.drawingml.chartshapes+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drawings/drawing6.xml" ContentType="application/vnd.openxmlformats-officedocument.drawingml.chartshapes+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drawings/drawing7.xml" ContentType="application/vnd.openxmlformats-officedocument.drawingml.chartshapes+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drawings/drawing8.xml" ContentType="application/vnd.openxmlformats-officedocument.drawingml.chartshapes+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drawings/drawing9.xml" ContentType="application/vnd.openxmlformats-officedocument.drawingml.chartshapes+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drawings/drawing10.xml" ContentType="application/vnd.openxmlformats-officedocument.drawingml.chartshapes+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drawings/drawing11.xml" ContentType="application/vnd.openxmlformats-officedocument.drawingml.chartshapes+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drawings/drawing12.xml" ContentType="application/vnd.openxmlformats-officedocument.drawingml.chartshapes+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drawings/drawing13.xml" ContentType="application/vnd.openxmlformats-officedocument.drawingml.chartshapes+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rawings/drawing14.xml" ContentType="application/vnd.openxmlformats-officedocument.drawingml.chartshapes+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drawings/drawing15.xml" ContentType="application/vnd.openxmlformats-officedocument.drawingml.chartshapes+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drawings/drawing16.xml" ContentType="application/vnd.openxmlformats-officedocument.drawingml.chartshapes+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drawings/drawing17.xml" ContentType="application/vnd.openxmlformats-officedocument.drawingml.chartshapes+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drawings/drawing18.xml" ContentType="application/vnd.openxmlformats-officedocument.drawingml.chartshapes+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drawings/drawing19.xml" ContentType="application/vnd.openxmlformats-officedocument.drawingml.chartshapes+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drawings/drawing20.xml" ContentType="application/vnd.openxmlformats-officedocument.drawingml.chartshapes+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drawings/drawing21.xml" ContentType="application/vnd.openxmlformats-officedocument.drawingml.chartshape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50"/>
  </p:notesMasterIdLst>
  <p:handoutMasterIdLst>
    <p:handoutMasterId r:id="rId51"/>
  </p:handoutMasterIdLst>
  <p:sldIdLst>
    <p:sldId id="550" r:id="rId2"/>
    <p:sldId id="614" r:id="rId3"/>
    <p:sldId id="568" r:id="rId4"/>
    <p:sldId id="620" r:id="rId5"/>
    <p:sldId id="621" r:id="rId6"/>
    <p:sldId id="622" r:id="rId7"/>
    <p:sldId id="610" r:id="rId8"/>
    <p:sldId id="611" r:id="rId9"/>
    <p:sldId id="612" r:id="rId10"/>
    <p:sldId id="613" r:id="rId11"/>
    <p:sldId id="609" r:id="rId12"/>
    <p:sldId id="616" r:id="rId13"/>
    <p:sldId id="555" r:id="rId14"/>
    <p:sldId id="575" r:id="rId15"/>
    <p:sldId id="576" r:id="rId16"/>
    <p:sldId id="577" r:id="rId17"/>
    <p:sldId id="558" r:id="rId18"/>
    <p:sldId id="578" r:id="rId19"/>
    <p:sldId id="579" r:id="rId20"/>
    <p:sldId id="580" r:id="rId21"/>
    <p:sldId id="581" r:id="rId22"/>
    <p:sldId id="582" r:id="rId23"/>
    <p:sldId id="583" r:id="rId24"/>
    <p:sldId id="559" r:id="rId25"/>
    <p:sldId id="584" r:id="rId26"/>
    <p:sldId id="585" r:id="rId27"/>
    <p:sldId id="560" r:id="rId28"/>
    <p:sldId id="586" r:id="rId29"/>
    <p:sldId id="587" r:id="rId30"/>
    <p:sldId id="588" r:id="rId31"/>
    <p:sldId id="589" r:id="rId32"/>
    <p:sldId id="590" r:id="rId33"/>
    <p:sldId id="591" r:id="rId34"/>
    <p:sldId id="562" r:id="rId35"/>
    <p:sldId id="592" r:id="rId36"/>
    <p:sldId id="595" r:id="rId37"/>
    <p:sldId id="564" r:id="rId38"/>
    <p:sldId id="599" r:id="rId39"/>
    <p:sldId id="600" r:id="rId40"/>
    <p:sldId id="601" r:id="rId41"/>
    <p:sldId id="563" r:id="rId42"/>
    <p:sldId id="607" r:id="rId43"/>
    <p:sldId id="623" r:id="rId44"/>
    <p:sldId id="608" r:id="rId45"/>
    <p:sldId id="603" r:id="rId46"/>
    <p:sldId id="605" r:id="rId47"/>
    <p:sldId id="606" r:id="rId48"/>
    <p:sldId id="338" r:id="rId49"/>
  </p:sldIdLst>
  <p:sldSz cx="11520488" cy="6480175"/>
  <p:notesSz cx="6797675" cy="9926638"/>
  <p:defaultTextStyle>
    <a:defPPr>
      <a:defRPr lang="en-US"/>
    </a:defPPr>
    <a:lvl1pPr marL="0" algn="l" defTabSz="864017" rtl="0" eaLnBrk="1" latinLnBrk="0" hangingPunct="1">
      <a:defRPr sz="1701" kern="1200">
        <a:solidFill>
          <a:schemeClr val="tx1"/>
        </a:solidFill>
        <a:latin typeface="+mn-lt"/>
        <a:ea typeface="+mn-ea"/>
        <a:cs typeface="+mn-cs"/>
      </a:defRPr>
    </a:lvl1pPr>
    <a:lvl2pPr marL="432008" algn="l" defTabSz="864017" rtl="0" eaLnBrk="1" latinLnBrk="0" hangingPunct="1">
      <a:defRPr sz="1701" kern="1200">
        <a:solidFill>
          <a:schemeClr val="tx1"/>
        </a:solidFill>
        <a:latin typeface="+mn-lt"/>
        <a:ea typeface="+mn-ea"/>
        <a:cs typeface="+mn-cs"/>
      </a:defRPr>
    </a:lvl2pPr>
    <a:lvl3pPr marL="864017" algn="l" defTabSz="864017" rtl="0" eaLnBrk="1" latinLnBrk="0" hangingPunct="1">
      <a:defRPr sz="1701" kern="1200">
        <a:solidFill>
          <a:schemeClr val="tx1"/>
        </a:solidFill>
        <a:latin typeface="+mn-lt"/>
        <a:ea typeface="+mn-ea"/>
        <a:cs typeface="+mn-cs"/>
      </a:defRPr>
    </a:lvl3pPr>
    <a:lvl4pPr marL="1296025" algn="l" defTabSz="864017" rtl="0" eaLnBrk="1" latinLnBrk="0" hangingPunct="1">
      <a:defRPr sz="1701" kern="1200">
        <a:solidFill>
          <a:schemeClr val="tx1"/>
        </a:solidFill>
        <a:latin typeface="+mn-lt"/>
        <a:ea typeface="+mn-ea"/>
        <a:cs typeface="+mn-cs"/>
      </a:defRPr>
    </a:lvl4pPr>
    <a:lvl5pPr marL="1728033" algn="l" defTabSz="864017" rtl="0" eaLnBrk="1" latinLnBrk="0" hangingPunct="1">
      <a:defRPr sz="1701" kern="1200">
        <a:solidFill>
          <a:schemeClr val="tx1"/>
        </a:solidFill>
        <a:latin typeface="+mn-lt"/>
        <a:ea typeface="+mn-ea"/>
        <a:cs typeface="+mn-cs"/>
      </a:defRPr>
    </a:lvl5pPr>
    <a:lvl6pPr marL="2160041" algn="l" defTabSz="864017" rtl="0" eaLnBrk="1" latinLnBrk="0" hangingPunct="1">
      <a:defRPr sz="1701" kern="1200">
        <a:solidFill>
          <a:schemeClr val="tx1"/>
        </a:solidFill>
        <a:latin typeface="+mn-lt"/>
        <a:ea typeface="+mn-ea"/>
        <a:cs typeface="+mn-cs"/>
      </a:defRPr>
    </a:lvl6pPr>
    <a:lvl7pPr marL="2592050" algn="l" defTabSz="864017" rtl="0" eaLnBrk="1" latinLnBrk="0" hangingPunct="1">
      <a:defRPr sz="1701" kern="1200">
        <a:solidFill>
          <a:schemeClr val="tx1"/>
        </a:solidFill>
        <a:latin typeface="+mn-lt"/>
        <a:ea typeface="+mn-ea"/>
        <a:cs typeface="+mn-cs"/>
      </a:defRPr>
    </a:lvl7pPr>
    <a:lvl8pPr marL="3024058" algn="l" defTabSz="864017" rtl="0" eaLnBrk="1" latinLnBrk="0" hangingPunct="1">
      <a:defRPr sz="1701" kern="1200">
        <a:solidFill>
          <a:schemeClr val="tx1"/>
        </a:solidFill>
        <a:latin typeface="+mn-lt"/>
        <a:ea typeface="+mn-ea"/>
        <a:cs typeface="+mn-cs"/>
      </a:defRPr>
    </a:lvl8pPr>
    <a:lvl9pPr marL="3456066" algn="l" defTabSz="864017" rtl="0" eaLnBrk="1" latinLnBrk="0" hangingPunct="1">
      <a:defRPr sz="1701"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2B5B8"/>
    <a:srgbClr val="00334E"/>
    <a:srgbClr val="FF6D6D"/>
    <a:srgbClr val="FF8585"/>
    <a:srgbClr val="FF4B4B"/>
    <a:srgbClr val="09FF78"/>
    <a:srgbClr val="646E78"/>
    <a:srgbClr val="1A6380"/>
    <a:srgbClr val="505A64"/>
    <a:srgbClr val="505A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howGuides="1">
      <p:cViewPr varScale="1">
        <p:scale>
          <a:sx n="88" d="100"/>
          <a:sy n="88" d="100"/>
        </p:scale>
        <p:origin x="470" y="62"/>
      </p:cViewPr>
      <p:guideLst/>
    </p:cSldViewPr>
  </p:slideViewPr>
  <p:notesTextViewPr>
    <p:cViewPr>
      <p:scale>
        <a:sx n="3" d="2"/>
        <a:sy n="3" d="2"/>
      </p:scale>
      <p:origin x="0" y="0"/>
    </p:cViewPr>
  </p:notesTextViewPr>
  <p:notesViewPr>
    <p:cSldViewPr>
      <p:cViewPr varScale="1">
        <p:scale>
          <a:sx n="76" d="100"/>
          <a:sy n="76" d="100"/>
        </p:scale>
        <p:origin x="2448"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chartUserShapes" Target="../drawings/drawing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 Id="rId4" Type="http://schemas.openxmlformats.org/officeDocument/2006/relationships/chartUserShapes" Target="../drawings/drawing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chartUserShapes" Target="../drawings/drawing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 Id="rId4" Type="http://schemas.openxmlformats.org/officeDocument/2006/relationships/chartUserShapes" Target="../drawings/drawing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 Id="rId4" Type="http://schemas.openxmlformats.org/officeDocument/2006/relationships/chartUserShapes" Target="../drawings/drawing14.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5.xml"/><Relationship Id="rId1" Type="http://schemas.microsoft.com/office/2011/relationships/chartStyle" Target="style15.xml"/><Relationship Id="rId4" Type="http://schemas.openxmlformats.org/officeDocument/2006/relationships/chartUserShapes" Target="../drawings/drawing15.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 Id="rId4" Type="http://schemas.openxmlformats.org/officeDocument/2006/relationships/chartUserShapes" Target="../drawings/drawing16.xml"/></Relationships>
</file>

<file path=ppt/charts/_rels/chart17.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 Id="rId4" Type="http://schemas.openxmlformats.org/officeDocument/2006/relationships/chartUserShapes" Target="../drawings/drawing17.xml"/></Relationships>
</file>

<file path=ppt/charts/_rels/chart18.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 Id="rId4" Type="http://schemas.openxmlformats.org/officeDocument/2006/relationships/chartUserShapes" Target="../drawings/drawing18.xml"/></Relationships>
</file>

<file path=ppt/charts/_rels/chart19.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 Id="rId4" Type="http://schemas.openxmlformats.org/officeDocument/2006/relationships/chartUserShapes" Target="../drawings/drawing19.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_rels/chart20.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 Id="rId4" Type="http://schemas.openxmlformats.org/officeDocument/2006/relationships/chartUserShapes" Target="../drawings/drawing20.xml"/></Relationships>
</file>

<file path=ppt/charts/_rels/chart21.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1.xml"/><Relationship Id="rId1" Type="http://schemas.microsoft.com/office/2011/relationships/chartStyle" Target="style21.xml"/><Relationship Id="rId4" Type="http://schemas.openxmlformats.org/officeDocument/2006/relationships/chartUserShapes" Target="../drawings/drawing2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chartUserShapes" Target="../drawings/drawing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chartUserShapes" Target="../drawings/drawing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chartUserShapes" Target="../drawings/drawing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chartUserShapes" Target="../drawings/drawing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chartUserShapes" Target="../drawings/drawing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38804258262399E-2"/>
          <c:y val="3.2329169728141073E-2"/>
          <c:w val="0.75443703679199514"/>
          <c:h val="0.71489143577846304"/>
        </c:manualLayout>
      </c:layout>
      <c:barChart>
        <c:barDir val="col"/>
        <c:grouping val="percentStacked"/>
        <c:varyColors val="0"/>
        <c:ser>
          <c:idx val="0"/>
          <c:order val="0"/>
          <c:tx>
            <c:strRef>
              <c:f>Sheet1!$B$1</c:f>
              <c:strCache>
                <c:ptCount val="1"/>
                <c:pt idx="0">
                  <c:v>Yes, the fault line only</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Sheet1!$B$2:$B$6</c:f>
              <c:numCache>
                <c:formatCode>0%</c:formatCode>
                <c:ptCount val="5"/>
                <c:pt idx="0">
                  <c:v>0.09</c:v>
                </c:pt>
                <c:pt idx="1">
                  <c:v>0.09</c:v>
                </c:pt>
                <c:pt idx="2">
                  <c:v>0.05</c:v>
                </c:pt>
                <c:pt idx="3">
                  <c:v>0.17</c:v>
                </c:pt>
                <c:pt idx="4">
                  <c:v>0.12</c:v>
                </c:pt>
              </c:numCache>
            </c:numRef>
          </c:val>
          <c:extLst>
            <c:ext xmlns:c16="http://schemas.microsoft.com/office/drawing/2014/chart" uri="{C3380CC4-5D6E-409C-BE32-E72D297353CC}">
              <c16:uniqueId val="{00000000-FF96-472F-836F-7E3FDCB16FA1}"/>
            </c:ext>
          </c:extLst>
        </c:ser>
        <c:ser>
          <c:idx val="1"/>
          <c:order val="1"/>
          <c:tx>
            <c:strRef>
              <c:f>Sheet1!$C$1</c:f>
              <c:strCache>
                <c:ptCount val="1"/>
                <c:pt idx="0">
                  <c:v>Yes, the general enquiry line only</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Sheet1!$C$2:$C$6</c:f>
              <c:numCache>
                <c:formatCode>0%</c:formatCode>
                <c:ptCount val="5"/>
                <c:pt idx="0">
                  <c:v>0.06</c:v>
                </c:pt>
                <c:pt idx="1">
                  <c:v>0.02</c:v>
                </c:pt>
                <c:pt idx="2">
                  <c:v>0.1</c:v>
                </c:pt>
                <c:pt idx="3">
                  <c:v>0.13</c:v>
                </c:pt>
                <c:pt idx="4">
                  <c:v>0.28000000000000003</c:v>
                </c:pt>
              </c:numCache>
            </c:numRef>
          </c:val>
          <c:extLst>
            <c:ext xmlns:c16="http://schemas.microsoft.com/office/drawing/2014/chart" uri="{C3380CC4-5D6E-409C-BE32-E72D297353CC}">
              <c16:uniqueId val="{00000001-FF96-472F-836F-7E3FDCB16FA1}"/>
            </c:ext>
          </c:extLst>
        </c:ser>
        <c:ser>
          <c:idx val="2"/>
          <c:order val="2"/>
          <c:tx>
            <c:strRef>
              <c:f>Sheet1!$D$1</c:f>
              <c:strCache>
                <c:ptCount val="1"/>
                <c:pt idx="0">
                  <c:v>Yes, both the fault and general enquiry line </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Sheet1!$D$2:$D$6</c:f>
              <c:numCache>
                <c:formatCode>0%</c:formatCode>
                <c:ptCount val="5"/>
                <c:pt idx="0">
                  <c:v>7.0000000000000007E-2</c:v>
                </c:pt>
                <c:pt idx="1">
                  <c:v>0.04</c:v>
                </c:pt>
                <c:pt idx="2">
                  <c:v>0.15</c:v>
                </c:pt>
                <c:pt idx="3">
                  <c:v>0.06</c:v>
                </c:pt>
                <c:pt idx="4">
                  <c:v>0.08</c:v>
                </c:pt>
              </c:numCache>
            </c:numRef>
          </c:val>
          <c:extLst>
            <c:ext xmlns:c16="http://schemas.microsoft.com/office/drawing/2014/chart" uri="{C3380CC4-5D6E-409C-BE32-E72D297353CC}">
              <c16:uniqueId val="{00000002-FF96-472F-836F-7E3FDCB16FA1}"/>
            </c:ext>
          </c:extLst>
        </c:ser>
        <c:ser>
          <c:idx val="3"/>
          <c:order val="3"/>
          <c:tx>
            <c:strRef>
              <c:f>Sheet1!$E$1</c:f>
              <c:strCache>
                <c:ptCount val="1"/>
                <c:pt idx="0">
                  <c:v>Yes, but not sure which line</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Sheet1!$E$2:$E$6</c:f>
              <c:numCache>
                <c:formatCode>0%</c:formatCode>
                <c:ptCount val="5"/>
                <c:pt idx="0">
                  <c:v>7.0000000000000007E-2</c:v>
                </c:pt>
                <c:pt idx="1">
                  <c:v>0.06</c:v>
                </c:pt>
                <c:pt idx="2">
                  <c:v>0.08</c:v>
                </c:pt>
                <c:pt idx="3">
                  <c:v>0.11</c:v>
                </c:pt>
                <c:pt idx="4">
                  <c:v>0.08</c:v>
                </c:pt>
              </c:numCache>
            </c:numRef>
          </c:val>
          <c:extLst>
            <c:ext xmlns:c16="http://schemas.microsoft.com/office/drawing/2014/chart" uri="{C3380CC4-5D6E-409C-BE32-E72D297353CC}">
              <c16:uniqueId val="{00000003-FF96-472F-836F-7E3FDCB16FA1}"/>
            </c:ext>
          </c:extLst>
        </c:ser>
        <c:ser>
          <c:idx val="4"/>
          <c:order val="4"/>
          <c:tx>
            <c:strRef>
              <c:f>Sheet1!$F$1</c:f>
              <c:strCache>
                <c:ptCount val="1"/>
                <c:pt idx="0">
                  <c:v>No, but I have used their outage map online</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Sheet1!$F$2:$F$6</c:f>
              <c:numCache>
                <c:formatCode>0%</c:formatCode>
                <c:ptCount val="5"/>
                <c:pt idx="0">
                  <c:v>0.09</c:v>
                </c:pt>
                <c:pt idx="1">
                  <c:v>0.09</c:v>
                </c:pt>
                <c:pt idx="2">
                  <c:v>0.1</c:v>
                </c:pt>
                <c:pt idx="3">
                  <c:v>0.06</c:v>
                </c:pt>
                <c:pt idx="4">
                  <c:v>0.12</c:v>
                </c:pt>
              </c:numCache>
            </c:numRef>
          </c:val>
          <c:extLst>
            <c:ext xmlns:c16="http://schemas.microsoft.com/office/drawing/2014/chart" uri="{C3380CC4-5D6E-409C-BE32-E72D297353CC}">
              <c16:uniqueId val="{00000004-FF96-472F-836F-7E3FDCB16FA1}"/>
            </c:ext>
          </c:extLst>
        </c:ser>
        <c:ser>
          <c:idx val="5"/>
          <c:order val="5"/>
          <c:tx>
            <c:strRef>
              <c:f>Sheet1!$G$1</c:f>
              <c:strCache>
                <c:ptCount val="1"/>
                <c:pt idx="0">
                  <c:v>No </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Sheet1!$G$2:$G$6</c:f>
              <c:numCache>
                <c:formatCode>0%</c:formatCode>
                <c:ptCount val="5"/>
                <c:pt idx="0">
                  <c:v>0.62</c:v>
                </c:pt>
                <c:pt idx="1">
                  <c:v>0.7</c:v>
                </c:pt>
                <c:pt idx="2">
                  <c:v>0.51</c:v>
                </c:pt>
                <c:pt idx="3">
                  <c:v>0.47</c:v>
                </c:pt>
                <c:pt idx="4">
                  <c:v>0.32</c:v>
                </c:pt>
              </c:numCache>
            </c:numRef>
          </c:val>
          <c:extLst>
            <c:ext xmlns:c16="http://schemas.microsoft.com/office/drawing/2014/chart" uri="{C3380CC4-5D6E-409C-BE32-E72D297353CC}">
              <c16:uniqueId val="{00000005-FF96-472F-836F-7E3FDCB16FA1}"/>
            </c:ext>
          </c:extLst>
        </c:ser>
        <c:dLbls>
          <c:dLblPos val="ctr"/>
          <c:showLegendKey val="0"/>
          <c:showVal val="1"/>
          <c:showCatName val="0"/>
          <c:showSerName val="0"/>
          <c:showPercent val="0"/>
          <c:showBubbleSize val="0"/>
        </c:dLbls>
        <c:gapWidth val="150"/>
        <c:overlap val="100"/>
        <c:axId val="798787672"/>
        <c:axId val="798815504"/>
      </c:barChart>
      <c:catAx>
        <c:axId val="798787672"/>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15504"/>
        <c:crosses val="autoZero"/>
        <c:auto val="1"/>
        <c:lblAlgn val="ctr"/>
        <c:lblOffset val="100"/>
        <c:noMultiLvlLbl val="0"/>
      </c:catAx>
      <c:valAx>
        <c:axId val="798815504"/>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787672"/>
        <c:crosses val="autoZero"/>
        <c:crossBetween val="between"/>
      </c:valAx>
      <c:spPr>
        <a:noFill/>
        <a:ln>
          <a:noFill/>
        </a:ln>
        <a:effectLst/>
      </c:spPr>
    </c:plotArea>
    <c:legend>
      <c:legendPos val="r"/>
      <c:layout>
        <c:manualLayout>
          <c:xMode val="edge"/>
          <c:yMode val="edge"/>
          <c:x val="0.78169700700930977"/>
          <c:y val="0.20330002834877087"/>
          <c:w val="0.20868182703163796"/>
          <c:h val="0.59339971188392049"/>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n-AU" sz="1600" baseline="0" dirty="0">
                <a:solidFill>
                  <a:schemeClr val="tx1"/>
                </a:solidFill>
              </a:rPr>
              <a:t>Intention to install Solar Panels</a:t>
            </a:r>
            <a:endParaRPr lang="en-AU" sz="1600" dirty="0">
              <a:solidFill>
                <a:schemeClr val="tx1"/>
              </a:solidFill>
            </a:endParaRP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1.7638696223410893E-2"/>
          <c:y val="0.15870683321087437"/>
          <c:w val="0.75443703679199514"/>
          <c:h val="0.71489143577846304"/>
        </c:manualLayout>
      </c:layout>
      <c:barChart>
        <c:barDir val="col"/>
        <c:grouping val="percentStacked"/>
        <c:varyColors val="0"/>
        <c:ser>
          <c:idx val="0"/>
          <c:order val="0"/>
          <c:tx>
            <c:strRef>
              <c:f>Sheet1!$B$1</c:f>
              <c:strCache>
                <c:ptCount val="1"/>
                <c:pt idx="0">
                  <c:v>Yes</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Respondents currently without solar panels
(n=158)</c:v>
                </c:pt>
              </c:strCache>
            </c:strRef>
          </c:cat>
          <c:val>
            <c:numRef>
              <c:f>Sheet1!$B$2</c:f>
              <c:numCache>
                <c:formatCode>0%</c:formatCode>
                <c:ptCount val="1"/>
                <c:pt idx="0">
                  <c:v>0.19</c:v>
                </c:pt>
              </c:numCache>
            </c:numRef>
          </c:val>
          <c:extLst>
            <c:ext xmlns:c16="http://schemas.microsoft.com/office/drawing/2014/chart" uri="{C3380CC4-5D6E-409C-BE32-E72D297353CC}">
              <c16:uniqueId val="{00000000-E84B-44B9-82A8-50479E3211E3}"/>
            </c:ext>
          </c:extLst>
        </c:ser>
        <c:ser>
          <c:idx val="1"/>
          <c:order val="1"/>
          <c:tx>
            <c:strRef>
              <c:f>Sheet1!$C$1</c:f>
              <c:strCache>
                <c:ptCount val="1"/>
                <c:pt idx="0">
                  <c:v>No</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Respondents currently without solar panels
(n=158)</c:v>
                </c:pt>
              </c:strCache>
            </c:strRef>
          </c:cat>
          <c:val>
            <c:numRef>
              <c:f>Sheet1!$C$2</c:f>
              <c:numCache>
                <c:formatCode>0%</c:formatCode>
                <c:ptCount val="1"/>
                <c:pt idx="0">
                  <c:v>0.51</c:v>
                </c:pt>
              </c:numCache>
            </c:numRef>
          </c:val>
          <c:extLst>
            <c:ext xmlns:c16="http://schemas.microsoft.com/office/drawing/2014/chart" uri="{C3380CC4-5D6E-409C-BE32-E72D297353CC}">
              <c16:uniqueId val="{00000001-E84B-44B9-82A8-50479E3211E3}"/>
            </c:ext>
          </c:extLst>
        </c:ser>
        <c:ser>
          <c:idx val="2"/>
          <c:order val="2"/>
          <c:tx>
            <c:strRef>
              <c:f>Sheet1!$D$1</c:f>
              <c:strCache>
                <c:ptCount val="1"/>
                <c:pt idx="0">
                  <c:v>Unsure</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Respondents currently without solar panels
(n=158)</c:v>
                </c:pt>
              </c:strCache>
            </c:strRef>
          </c:cat>
          <c:val>
            <c:numRef>
              <c:f>Sheet1!$D$2</c:f>
              <c:numCache>
                <c:formatCode>0%</c:formatCode>
                <c:ptCount val="1"/>
                <c:pt idx="0">
                  <c:v>0.3</c:v>
                </c:pt>
              </c:numCache>
            </c:numRef>
          </c:val>
          <c:extLst>
            <c:ext xmlns:c16="http://schemas.microsoft.com/office/drawing/2014/chart" uri="{C3380CC4-5D6E-409C-BE32-E72D297353CC}">
              <c16:uniqueId val="{00000002-E84B-44B9-82A8-50479E3211E3}"/>
            </c:ext>
          </c:extLst>
        </c:ser>
        <c:dLbls>
          <c:dLblPos val="ctr"/>
          <c:showLegendKey val="0"/>
          <c:showVal val="1"/>
          <c:showCatName val="0"/>
          <c:showSerName val="0"/>
          <c:showPercent val="0"/>
          <c:showBubbleSize val="0"/>
        </c:dLbls>
        <c:gapWidth val="150"/>
        <c:overlap val="100"/>
        <c:axId val="798825304"/>
        <c:axId val="798830400"/>
      </c:barChart>
      <c:catAx>
        <c:axId val="79882530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30400"/>
        <c:crosses val="autoZero"/>
        <c:auto val="1"/>
        <c:lblAlgn val="ctr"/>
        <c:lblOffset val="100"/>
        <c:noMultiLvlLbl val="0"/>
      </c:catAx>
      <c:valAx>
        <c:axId val="798830400"/>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25304"/>
        <c:crosses val="autoZero"/>
        <c:crossBetween val="between"/>
      </c:valAx>
      <c:spPr>
        <a:noFill/>
        <a:ln>
          <a:noFill/>
        </a:ln>
        <a:effectLst/>
      </c:spPr>
    </c:plotArea>
    <c:legend>
      <c:legendPos val="r"/>
      <c:layout>
        <c:manualLayout>
          <c:xMode val="edge"/>
          <c:yMode val="edge"/>
          <c:x val="0.63766548432651482"/>
          <c:y val="0.18272692033995383"/>
          <c:w val="0.30701188739439439"/>
          <c:h val="0.2923616840326994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n-AU" sz="1600" dirty="0">
                <a:solidFill>
                  <a:schemeClr val="tx1"/>
                </a:solidFill>
              </a:rPr>
              <a:t>Impact amongst those with Solar Panels</a:t>
            </a: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1.7638696223410893E-2"/>
          <c:y val="0.15870683321087437"/>
          <c:w val="0.75443703679199514"/>
          <c:h val="0.71489143577846304"/>
        </c:manualLayout>
      </c:layout>
      <c:barChart>
        <c:barDir val="col"/>
        <c:grouping val="percentStacked"/>
        <c:varyColors val="0"/>
        <c:ser>
          <c:idx val="0"/>
          <c:order val="0"/>
          <c:tx>
            <c:strRef>
              <c:f>Sheet1!$B$1</c:f>
              <c:strCache>
                <c:ptCount val="1"/>
                <c:pt idx="0">
                  <c:v>Yes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Respondents with solar panels on their business
(n=30)</c:v>
                </c:pt>
              </c:strCache>
            </c:strRef>
          </c:cat>
          <c:val>
            <c:numRef>
              <c:f>Sheet1!$B$2</c:f>
              <c:numCache>
                <c:formatCode>0%</c:formatCode>
                <c:ptCount val="1"/>
                <c:pt idx="0">
                  <c:v>0.54</c:v>
                </c:pt>
              </c:numCache>
            </c:numRef>
          </c:val>
          <c:extLst>
            <c:ext xmlns:c16="http://schemas.microsoft.com/office/drawing/2014/chart" uri="{C3380CC4-5D6E-409C-BE32-E72D297353CC}">
              <c16:uniqueId val="{00000000-061B-46A5-99AB-4B47B1311055}"/>
            </c:ext>
          </c:extLst>
        </c:ser>
        <c:ser>
          <c:idx val="1"/>
          <c:order val="1"/>
          <c:tx>
            <c:strRef>
              <c:f>Sheet1!$C$1</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Respondents with solar panels on their business
(n=30)</c:v>
                </c:pt>
              </c:strCache>
            </c:strRef>
          </c:cat>
          <c:val>
            <c:numRef>
              <c:f>Sheet1!$C$2</c:f>
              <c:numCache>
                <c:formatCode>0%</c:formatCode>
                <c:ptCount val="1"/>
                <c:pt idx="0">
                  <c:v>0.27</c:v>
                </c:pt>
              </c:numCache>
            </c:numRef>
          </c:val>
          <c:extLst>
            <c:ext xmlns:c16="http://schemas.microsoft.com/office/drawing/2014/chart" uri="{C3380CC4-5D6E-409C-BE32-E72D297353CC}">
              <c16:uniqueId val="{00000001-061B-46A5-99AB-4B47B1311055}"/>
            </c:ext>
          </c:extLst>
        </c:ser>
        <c:ser>
          <c:idx val="2"/>
          <c:order val="2"/>
          <c:tx>
            <c:strRef>
              <c:f>Sheet1!$D$1</c:f>
              <c:strCache>
                <c:ptCount val="1"/>
                <c:pt idx="0">
                  <c:v>Unsure</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Respondents with solar panels on their business
(n=30)</c:v>
                </c:pt>
              </c:strCache>
            </c:strRef>
          </c:cat>
          <c:val>
            <c:numRef>
              <c:f>Sheet1!$D$2</c:f>
              <c:numCache>
                <c:formatCode>0%</c:formatCode>
                <c:ptCount val="1"/>
                <c:pt idx="0">
                  <c:v>0.19</c:v>
                </c:pt>
              </c:numCache>
            </c:numRef>
          </c:val>
          <c:extLst>
            <c:ext xmlns:c16="http://schemas.microsoft.com/office/drawing/2014/chart" uri="{C3380CC4-5D6E-409C-BE32-E72D297353CC}">
              <c16:uniqueId val="{00000002-061B-46A5-99AB-4B47B1311055}"/>
            </c:ext>
          </c:extLst>
        </c:ser>
        <c:dLbls>
          <c:dLblPos val="ctr"/>
          <c:showLegendKey val="0"/>
          <c:showVal val="1"/>
          <c:showCatName val="0"/>
          <c:showSerName val="0"/>
          <c:showPercent val="0"/>
          <c:showBubbleSize val="0"/>
        </c:dLbls>
        <c:gapWidth val="150"/>
        <c:overlap val="100"/>
        <c:axId val="798791200"/>
        <c:axId val="798830792"/>
      </c:barChart>
      <c:catAx>
        <c:axId val="79879120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30792"/>
        <c:crosses val="autoZero"/>
        <c:auto val="1"/>
        <c:lblAlgn val="ctr"/>
        <c:lblOffset val="100"/>
        <c:noMultiLvlLbl val="0"/>
      </c:catAx>
      <c:valAx>
        <c:axId val="79883079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791200"/>
        <c:crosses val="autoZero"/>
        <c:crossBetween val="between"/>
      </c:valAx>
      <c:spPr>
        <a:noFill/>
        <a:ln>
          <a:noFill/>
        </a:ln>
        <a:effectLst/>
      </c:spPr>
    </c:plotArea>
    <c:legend>
      <c:legendPos val="r"/>
      <c:layout>
        <c:manualLayout>
          <c:xMode val="edge"/>
          <c:yMode val="edge"/>
          <c:x val="0.63766548432651482"/>
          <c:y val="0.18272692033995383"/>
          <c:w val="0.30701188739439439"/>
          <c:h val="0.2923616840326994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n-AU" sz="1600" b="0" i="0" baseline="0" dirty="0">
                <a:effectLst/>
              </a:rPr>
              <a:t>Consideration amongst those without Solar Panels</a:t>
            </a:r>
            <a:endParaRPr lang="en-AU" sz="1600" dirty="0">
              <a:effectLst/>
            </a:endParaRP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
          <c:y val="0.16164584864070536"/>
          <c:w val="0.65068780302270501"/>
          <c:h val="0.71489143577846304"/>
        </c:manualLayout>
      </c:layout>
      <c:barChart>
        <c:barDir val="col"/>
        <c:grouping val="percentStacked"/>
        <c:varyColors val="0"/>
        <c:ser>
          <c:idx val="0"/>
          <c:order val="0"/>
          <c:tx>
            <c:strRef>
              <c:f>Sheet1!$B$1</c:f>
              <c:strCache>
                <c:ptCount val="1"/>
                <c:pt idx="0">
                  <c:v>Yes</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Respondents currently without solar panels but considering getting them
(n=80)</c:v>
                </c:pt>
              </c:strCache>
            </c:strRef>
          </c:cat>
          <c:val>
            <c:numRef>
              <c:f>Sheet1!$B$2</c:f>
              <c:numCache>
                <c:formatCode>0%</c:formatCode>
                <c:ptCount val="1"/>
                <c:pt idx="0">
                  <c:v>0.37</c:v>
                </c:pt>
              </c:numCache>
            </c:numRef>
          </c:val>
          <c:extLst>
            <c:ext xmlns:c16="http://schemas.microsoft.com/office/drawing/2014/chart" uri="{C3380CC4-5D6E-409C-BE32-E72D297353CC}">
              <c16:uniqueId val="{00000000-1F5D-47E6-8574-0FCE90FC4F02}"/>
            </c:ext>
          </c:extLst>
        </c:ser>
        <c:ser>
          <c:idx val="1"/>
          <c:order val="1"/>
          <c:tx>
            <c:strRef>
              <c:f>Sheet1!$C$1</c:f>
              <c:strCache>
                <c:ptCount val="1"/>
                <c:pt idx="0">
                  <c:v>No</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Respondents currently without solar panels but considering getting them
(n=80)</c:v>
                </c:pt>
              </c:strCache>
            </c:strRef>
          </c:cat>
          <c:val>
            <c:numRef>
              <c:f>Sheet1!$C$2</c:f>
              <c:numCache>
                <c:formatCode>0%</c:formatCode>
                <c:ptCount val="1"/>
                <c:pt idx="0">
                  <c:v>0.22</c:v>
                </c:pt>
              </c:numCache>
            </c:numRef>
          </c:val>
          <c:extLst>
            <c:ext xmlns:c16="http://schemas.microsoft.com/office/drawing/2014/chart" uri="{C3380CC4-5D6E-409C-BE32-E72D297353CC}">
              <c16:uniqueId val="{00000001-1F5D-47E6-8574-0FCE90FC4F02}"/>
            </c:ext>
          </c:extLst>
        </c:ser>
        <c:ser>
          <c:idx val="2"/>
          <c:order val="2"/>
          <c:tx>
            <c:strRef>
              <c:f>Sheet1!$D$1</c:f>
              <c:strCache>
                <c:ptCount val="1"/>
                <c:pt idx="0">
                  <c:v>Unsure</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Respondents currently without solar panels but considering getting them
(n=80)</c:v>
                </c:pt>
              </c:strCache>
            </c:strRef>
          </c:cat>
          <c:val>
            <c:numRef>
              <c:f>Sheet1!$D$2</c:f>
              <c:numCache>
                <c:formatCode>0%</c:formatCode>
                <c:ptCount val="1"/>
                <c:pt idx="0">
                  <c:v>0.41</c:v>
                </c:pt>
              </c:numCache>
            </c:numRef>
          </c:val>
          <c:extLst>
            <c:ext xmlns:c16="http://schemas.microsoft.com/office/drawing/2014/chart" uri="{C3380CC4-5D6E-409C-BE32-E72D297353CC}">
              <c16:uniqueId val="{00000002-1F5D-47E6-8574-0FCE90FC4F02}"/>
            </c:ext>
          </c:extLst>
        </c:ser>
        <c:dLbls>
          <c:dLblPos val="ctr"/>
          <c:showLegendKey val="0"/>
          <c:showVal val="1"/>
          <c:showCatName val="0"/>
          <c:showSerName val="0"/>
          <c:showPercent val="0"/>
          <c:showBubbleSize val="0"/>
        </c:dLbls>
        <c:gapWidth val="150"/>
        <c:overlap val="100"/>
        <c:axId val="798819424"/>
        <c:axId val="798822952"/>
      </c:barChart>
      <c:catAx>
        <c:axId val="79881942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22952"/>
        <c:crosses val="autoZero"/>
        <c:auto val="1"/>
        <c:lblAlgn val="ctr"/>
        <c:lblOffset val="100"/>
        <c:noMultiLvlLbl val="0"/>
      </c:catAx>
      <c:valAx>
        <c:axId val="79882295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19424"/>
        <c:crosses val="autoZero"/>
        <c:crossBetween val="between"/>
      </c:valAx>
      <c:spPr>
        <a:noFill/>
        <a:ln>
          <a:noFill/>
        </a:ln>
        <a:effectLst/>
      </c:spPr>
    </c:plotArea>
    <c:legend>
      <c:legendPos val="r"/>
      <c:layout>
        <c:manualLayout>
          <c:xMode val="edge"/>
          <c:yMode val="edge"/>
          <c:x val="0.7682165074392413"/>
          <c:y val="0.18272692033995383"/>
          <c:w val="0.18086109221114094"/>
          <c:h val="0.2659105451642203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0934349052365659"/>
          <c:y val="9.992652461425422E-2"/>
          <c:w val="0.56361724527079293"/>
          <c:h val="0.8500861455506894"/>
        </c:manualLayout>
      </c:layout>
      <c:barChart>
        <c:barDir val="bar"/>
        <c:grouping val="clustered"/>
        <c:varyColors val="0"/>
        <c:ser>
          <c:idx val="0"/>
          <c:order val="0"/>
          <c:tx>
            <c:strRef>
              <c:f>Sheet1!$B$1</c:f>
              <c:strCache>
                <c:ptCount val="1"/>
                <c:pt idx="0">
                  <c:v>Yes</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To save money</c:v>
                </c:pt>
                <c:pt idx="1">
                  <c:v>Environmental outcomes (climate change)</c:v>
                </c:pt>
                <c:pt idx="2">
                  <c:v>Long term benefits to the grid</c:v>
                </c:pt>
                <c:pt idx="3">
                  <c:v>To have the latest technology</c:v>
                </c:pt>
              </c:strCache>
            </c:strRef>
          </c:cat>
          <c:val>
            <c:numRef>
              <c:f>Sheet1!$B$2:$B$5</c:f>
              <c:numCache>
                <c:formatCode>0%</c:formatCode>
                <c:ptCount val="4"/>
                <c:pt idx="0">
                  <c:v>0.74</c:v>
                </c:pt>
                <c:pt idx="1">
                  <c:v>0.66</c:v>
                </c:pt>
                <c:pt idx="2">
                  <c:v>0.47</c:v>
                </c:pt>
                <c:pt idx="3">
                  <c:v>0.16</c:v>
                </c:pt>
              </c:numCache>
            </c:numRef>
          </c:val>
          <c:extLst>
            <c:ext xmlns:c16="http://schemas.microsoft.com/office/drawing/2014/chart" uri="{C3380CC4-5D6E-409C-BE32-E72D297353CC}">
              <c16:uniqueId val="{00000000-B9B7-4882-9157-2361EBF0ECEF}"/>
            </c:ext>
          </c:extLst>
        </c:ser>
        <c:dLbls>
          <c:dLblPos val="ctr"/>
          <c:showLegendKey val="0"/>
          <c:showVal val="1"/>
          <c:showCatName val="0"/>
          <c:showSerName val="0"/>
          <c:showPercent val="0"/>
          <c:showBubbleSize val="0"/>
        </c:dLbls>
        <c:gapWidth val="150"/>
        <c:axId val="798819816"/>
        <c:axId val="798835104"/>
      </c:barChart>
      <c:catAx>
        <c:axId val="798819816"/>
        <c:scaling>
          <c:orientation val="maxMin"/>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35104"/>
        <c:crosses val="autoZero"/>
        <c:auto val="1"/>
        <c:lblAlgn val="ctr"/>
        <c:lblOffset val="100"/>
        <c:noMultiLvlLbl val="0"/>
      </c:catAx>
      <c:valAx>
        <c:axId val="798835104"/>
        <c:scaling>
          <c:orientation val="minMax"/>
        </c:scaling>
        <c:delete val="1"/>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19816"/>
        <c:crosses val="autoZero"/>
        <c:crossBetween val="between"/>
      </c:valAx>
      <c:spPr>
        <a:noFill/>
        <a:ln>
          <a:noFill/>
        </a:ln>
        <a:effectLst/>
      </c:spPr>
    </c:plotArea>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38804258262399E-2"/>
          <c:y val="3.2329169728141073E-2"/>
          <c:w val="0.75443703679199514"/>
          <c:h val="0.71489143577846304"/>
        </c:manualLayout>
      </c:layout>
      <c:barChart>
        <c:barDir val="col"/>
        <c:grouping val="percentStacked"/>
        <c:varyColors val="0"/>
        <c:ser>
          <c:idx val="0"/>
          <c:order val="0"/>
          <c:tx>
            <c:strRef>
              <c:f>Sheet1!$B$1</c:f>
              <c:strCache>
                <c:ptCount val="1"/>
                <c:pt idx="0">
                  <c:v>Yes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Sheet1!$B$2:$B$6</c:f>
              <c:numCache>
                <c:formatCode>0%</c:formatCode>
                <c:ptCount val="5"/>
                <c:pt idx="0">
                  <c:v>0.76</c:v>
                </c:pt>
                <c:pt idx="1">
                  <c:v>0.77</c:v>
                </c:pt>
                <c:pt idx="2">
                  <c:v>0.74</c:v>
                </c:pt>
                <c:pt idx="3">
                  <c:v>0.77</c:v>
                </c:pt>
                <c:pt idx="4">
                  <c:v>0.8</c:v>
                </c:pt>
              </c:numCache>
            </c:numRef>
          </c:val>
          <c:extLst>
            <c:ext xmlns:c16="http://schemas.microsoft.com/office/drawing/2014/chart" uri="{C3380CC4-5D6E-409C-BE32-E72D297353CC}">
              <c16:uniqueId val="{00000000-AC8A-4DB9-AAD9-21AE595E0535}"/>
            </c:ext>
          </c:extLst>
        </c:ser>
        <c:ser>
          <c:idx val="1"/>
          <c:order val="1"/>
          <c:tx>
            <c:strRef>
              <c:f>Sheet1!$C$1</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Sheet1!$C$2:$C$6</c:f>
              <c:numCache>
                <c:formatCode>0%</c:formatCode>
                <c:ptCount val="5"/>
                <c:pt idx="0">
                  <c:v>0.11</c:v>
                </c:pt>
                <c:pt idx="1">
                  <c:v>0.11</c:v>
                </c:pt>
                <c:pt idx="2">
                  <c:v>0.08</c:v>
                </c:pt>
                <c:pt idx="3">
                  <c:v>0.13</c:v>
                </c:pt>
                <c:pt idx="4">
                  <c:v>0.12</c:v>
                </c:pt>
              </c:numCache>
            </c:numRef>
          </c:val>
          <c:extLst>
            <c:ext xmlns:c16="http://schemas.microsoft.com/office/drawing/2014/chart" uri="{C3380CC4-5D6E-409C-BE32-E72D297353CC}">
              <c16:uniqueId val="{00000001-AC8A-4DB9-AAD9-21AE595E0535}"/>
            </c:ext>
          </c:extLst>
        </c:ser>
        <c:ser>
          <c:idx val="2"/>
          <c:order val="2"/>
          <c:tx>
            <c:strRef>
              <c:f>Sheet1!$D$1</c:f>
              <c:strCache>
                <c:ptCount val="1"/>
                <c:pt idx="0">
                  <c:v>Don't Know</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Sheet1!$D$2:$D$6</c:f>
              <c:numCache>
                <c:formatCode>0%</c:formatCode>
                <c:ptCount val="5"/>
                <c:pt idx="0">
                  <c:v>0.13</c:v>
                </c:pt>
                <c:pt idx="1">
                  <c:v>0.12</c:v>
                </c:pt>
                <c:pt idx="2">
                  <c:v>0.18</c:v>
                </c:pt>
                <c:pt idx="3">
                  <c:v>0.11</c:v>
                </c:pt>
                <c:pt idx="4">
                  <c:v>0.08</c:v>
                </c:pt>
              </c:numCache>
            </c:numRef>
          </c:val>
          <c:extLst>
            <c:ext xmlns:c16="http://schemas.microsoft.com/office/drawing/2014/chart" uri="{C3380CC4-5D6E-409C-BE32-E72D297353CC}">
              <c16:uniqueId val="{00000002-AC8A-4DB9-AAD9-21AE595E0535}"/>
            </c:ext>
          </c:extLst>
        </c:ser>
        <c:dLbls>
          <c:dLblPos val="ctr"/>
          <c:showLegendKey val="0"/>
          <c:showVal val="1"/>
          <c:showCatName val="0"/>
          <c:showSerName val="0"/>
          <c:showPercent val="0"/>
          <c:showBubbleSize val="0"/>
        </c:dLbls>
        <c:gapWidth val="150"/>
        <c:overlap val="100"/>
        <c:axId val="798835496"/>
        <c:axId val="798838632"/>
      </c:barChart>
      <c:catAx>
        <c:axId val="7988354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38632"/>
        <c:crosses val="autoZero"/>
        <c:auto val="1"/>
        <c:lblAlgn val="ctr"/>
        <c:lblOffset val="100"/>
        <c:noMultiLvlLbl val="0"/>
      </c:catAx>
      <c:valAx>
        <c:axId val="79883863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35496"/>
        <c:crosses val="autoZero"/>
        <c:crossBetween val="between"/>
      </c:valAx>
      <c:spPr>
        <a:noFill/>
        <a:ln>
          <a:noFill/>
        </a:ln>
        <a:effectLst/>
      </c:spPr>
    </c:plotArea>
    <c:legend>
      <c:legendPos val="r"/>
      <c:layout>
        <c:manualLayout>
          <c:xMode val="edge"/>
          <c:yMode val="edge"/>
          <c:x val="0.80735344956678234"/>
          <c:y val="0.30028753753319409"/>
          <c:w val="0.1822226105480807"/>
          <c:h val="0.33350790005033354"/>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38804258262399E-2"/>
          <c:y val="3.2329169728141073E-2"/>
          <c:w val="0.75443703679199514"/>
          <c:h val="0.71489143577846304"/>
        </c:manualLayout>
      </c:layout>
      <c:barChart>
        <c:barDir val="col"/>
        <c:grouping val="percentStacked"/>
        <c:varyColors val="0"/>
        <c:ser>
          <c:idx val="0"/>
          <c:order val="0"/>
          <c:tx>
            <c:strRef>
              <c:f>Sheet1!$B$1</c:f>
              <c:strCache>
                <c:ptCount val="1"/>
                <c:pt idx="0">
                  <c:v>The cost should be spread across all customers (solar and non-solar)</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(n=179)</c:v>
                </c:pt>
                <c:pt idx="1">
                  <c:v>Sole trader
(n=80)</c:v>
                </c:pt>
                <c:pt idx="2">
                  <c:v>1-4 Employees
(n=36*)</c:v>
                </c:pt>
                <c:pt idx="3">
                  <c:v>5-19 Employees
(n=41*)</c:v>
                </c:pt>
                <c:pt idx="4">
                  <c:v>20+ Employees
(n=22*)</c:v>
                </c:pt>
              </c:strCache>
            </c:strRef>
          </c:cat>
          <c:val>
            <c:numRef>
              <c:f>Sheet1!$B$2:$B$6</c:f>
              <c:numCache>
                <c:formatCode>0%</c:formatCode>
                <c:ptCount val="5"/>
                <c:pt idx="0">
                  <c:v>0.32</c:v>
                </c:pt>
                <c:pt idx="1">
                  <c:v>0.28000000000000003</c:v>
                </c:pt>
                <c:pt idx="2">
                  <c:v>0.31</c:v>
                </c:pt>
                <c:pt idx="3">
                  <c:v>0.49</c:v>
                </c:pt>
                <c:pt idx="4">
                  <c:v>0.55000000000000004</c:v>
                </c:pt>
              </c:numCache>
            </c:numRef>
          </c:val>
          <c:extLst>
            <c:ext xmlns:c16="http://schemas.microsoft.com/office/drawing/2014/chart" uri="{C3380CC4-5D6E-409C-BE32-E72D297353CC}">
              <c16:uniqueId val="{00000000-4445-4FE8-BC9F-8F6D7ED93C2C}"/>
            </c:ext>
          </c:extLst>
        </c:ser>
        <c:ser>
          <c:idx val="1"/>
          <c:order val="1"/>
          <c:tx>
            <c:strRef>
              <c:f>Sheet1!$C$1</c:f>
              <c:strCache>
                <c:ptCount val="1"/>
                <c:pt idx="0">
                  <c:v>Only customers with solar panels should pay (including both those who export and do not export onto the network)</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(n=179)</c:v>
                </c:pt>
                <c:pt idx="1">
                  <c:v>Sole trader
(n=80)</c:v>
                </c:pt>
                <c:pt idx="2">
                  <c:v>1-4 Employees
(n=36*)</c:v>
                </c:pt>
                <c:pt idx="3">
                  <c:v>5-19 Employees
(n=41*)</c:v>
                </c:pt>
                <c:pt idx="4">
                  <c:v>20+ Employees
(n=22*)</c:v>
                </c:pt>
              </c:strCache>
            </c:strRef>
          </c:cat>
          <c:val>
            <c:numRef>
              <c:f>Sheet1!$C$2:$C$6</c:f>
              <c:numCache>
                <c:formatCode>0%</c:formatCode>
                <c:ptCount val="5"/>
                <c:pt idx="0">
                  <c:v>0.16</c:v>
                </c:pt>
                <c:pt idx="1">
                  <c:v>0.14000000000000001</c:v>
                </c:pt>
                <c:pt idx="2">
                  <c:v>0.17</c:v>
                </c:pt>
                <c:pt idx="3">
                  <c:v>0.37</c:v>
                </c:pt>
                <c:pt idx="4">
                  <c:v>0.18</c:v>
                </c:pt>
              </c:numCache>
            </c:numRef>
          </c:val>
          <c:extLst>
            <c:ext xmlns:c16="http://schemas.microsoft.com/office/drawing/2014/chart" uri="{C3380CC4-5D6E-409C-BE32-E72D297353CC}">
              <c16:uniqueId val="{00000001-4445-4FE8-BC9F-8F6D7ED93C2C}"/>
            </c:ext>
          </c:extLst>
        </c:ser>
        <c:ser>
          <c:idx val="2"/>
          <c:order val="2"/>
          <c:tx>
            <c:strRef>
              <c:f>Sheet1!$D$1</c:f>
              <c:strCache>
                <c:ptCount val="1"/>
                <c:pt idx="0">
                  <c:v>Only solar customers who export electricity onto the network should pay </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(n=179)</c:v>
                </c:pt>
                <c:pt idx="1">
                  <c:v>Sole trader
(n=80)</c:v>
                </c:pt>
                <c:pt idx="2">
                  <c:v>1-4 Employees
(n=36*)</c:v>
                </c:pt>
                <c:pt idx="3">
                  <c:v>5-19 Employees
(n=41*)</c:v>
                </c:pt>
                <c:pt idx="4">
                  <c:v>20+ Employees
(n=22*)</c:v>
                </c:pt>
              </c:strCache>
            </c:strRef>
          </c:cat>
          <c:val>
            <c:numRef>
              <c:f>Sheet1!$D$2:$D$6</c:f>
              <c:numCache>
                <c:formatCode>0%</c:formatCode>
                <c:ptCount val="5"/>
                <c:pt idx="0">
                  <c:v>0.39</c:v>
                </c:pt>
                <c:pt idx="1">
                  <c:v>0.44</c:v>
                </c:pt>
                <c:pt idx="2">
                  <c:v>0.39</c:v>
                </c:pt>
                <c:pt idx="3">
                  <c:v>7.0000000000000007E-2</c:v>
                </c:pt>
                <c:pt idx="4">
                  <c:v>0.14000000000000001</c:v>
                </c:pt>
              </c:numCache>
            </c:numRef>
          </c:val>
          <c:extLst>
            <c:ext xmlns:c16="http://schemas.microsoft.com/office/drawing/2014/chart" uri="{C3380CC4-5D6E-409C-BE32-E72D297353CC}">
              <c16:uniqueId val="{00000002-4445-4FE8-BC9F-8F6D7ED93C2C}"/>
            </c:ext>
          </c:extLst>
        </c:ser>
        <c:ser>
          <c:idx val="3"/>
          <c:order val="3"/>
          <c:tx>
            <c:strRef>
              <c:f>Sheet1!$E$1</c:f>
              <c:strCache>
                <c:ptCount val="1"/>
                <c:pt idx="0">
                  <c:v>Unsure</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(n=179)</c:v>
                </c:pt>
                <c:pt idx="1">
                  <c:v>Sole trader
(n=80)</c:v>
                </c:pt>
                <c:pt idx="2">
                  <c:v>1-4 Employees
(n=36*)</c:v>
                </c:pt>
                <c:pt idx="3">
                  <c:v>5-19 Employees
(n=41*)</c:v>
                </c:pt>
                <c:pt idx="4">
                  <c:v>20+ Employees
(n=22*)</c:v>
                </c:pt>
              </c:strCache>
            </c:strRef>
          </c:cat>
          <c:val>
            <c:numRef>
              <c:f>Sheet1!$E$2:$E$6</c:f>
              <c:numCache>
                <c:formatCode>0%</c:formatCode>
                <c:ptCount val="5"/>
                <c:pt idx="0">
                  <c:v>0.13</c:v>
                </c:pt>
                <c:pt idx="1">
                  <c:v>0.14000000000000001</c:v>
                </c:pt>
                <c:pt idx="2">
                  <c:v>0.14000000000000001</c:v>
                </c:pt>
                <c:pt idx="3">
                  <c:v>7.0000000000000007E-2</c:v>
                </c:pt>
                <c:pt idx="4">
                  <c:v>0.14000000000000001</c:v>
                </c:pt>
              </c:numCache>
            </c:numRef>
          </c:val>
          <c:extLst>
            <c:ext xmlns:c16="http://schemas.microsoft.com/office/drawing/2014/chart" uri="{C3380CC4-5D6E-409C-BE32-E72D297353CC}">
              <c16:uniqueId val="{00000003-4445-4FE8-BC9F-8F6D7ED93C2C}"/>
            </c:ext>
          </c:extLst>
        </c:ser>
        <c:dLbls>
          <c:dLblPos val="ctr"/>
          <c:showLegendKey val="0"/>
          <c:showVal val="1"/>
          <c:showCatName val="0"/>
          <c:showSerName val="0"/>
          <c:showPercent val="0"/>
          <c:showBubbleSize val="0"/>
        </c:dLbls>
        <c:gapWidth val="150"/>
        <c:overlap val="100"/>
        <c:axId val="798836280"/>
        <c:axId val="798839024"/>
      </c:barChart>
      <c:catAx>
        <c:axId val="79883628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39024"/>
        <c:crosses val="autoZero"/>
        <c:auto val="1"/>
        <c:lblAlgn val="ctr"/>
        <c:lblOffset val="100"/>
        <c:noMultiLvlLbl val="0"/>
      </c:catAx>
      <c:valAx>
        <c:axId val="798839024"/>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36280"/>
        <c:crosses val="autoZero"/>
        <c:crossBetween val="between"/>
      </c:valAx>
      <c:spPr>
        <a:noFill/>
        <a:ln>
          <a:noFill/>
        </a:ln>
        <a:effectLst/>
      </c:spPr>
    </c:plotArea>
    <c:legend>
      <c:legendPos val="r"/>
      <c:layout>
        <c:manualLayout>
          <c:xMode val="edge"/>
          <c:yMode val="edge"/>
          <c:x val="0.76287841043186921"/>
          <c:y val="5.0032456449923914E-2"/>
          <c:w val="0.22750042360907866"/>
          <c:h val="0.69420377559344393"/>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38804258262399E-2"/>
          <c:y val="3.2329169728141073E-2"/>
          <c:w val="0.75443703679199514"/>
          <c:h val="0.71489143577846304"/>
        </c:manualLayout>
      </c:layout>
      <c:barChart>
        <c:barDir val="col"/>
        <c:grouping val="percentStacked"/>
        <c:varyColors val="0"/>
        <c:ser>
          <c:idx val="0"/>
          <c:order val="0"/>
          <c:tx>
            <c:strRef>
              <c:f>Sheet1!$B$1</c:f>
              <c:strCache>
                <c:ptCount val="1"/>
                <c:pt idx="0">
                  <c:v>Option A
No change
Only some customers can export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(n=66)</c:v>
                </c:pt>
                <c:pt idx="1">
                  <c:v>Sole trader
(n=23*)</c:v>
                </c:pt>
                <c:pt idx="2">
                  <c:v>1-4 Employees
(n=11*)</c:v>
                </c:pt>
                <c:pt idx="3">
                  <c:v>5-19 Employees
(n=20*)</c:v>
                </c:pt>
                <c:pt idx="4">
                  <c:v>20+ Employees
(n=12*)</c:v>
                </c:pt>
              </c:strCache>
            </c:strRef>
          </c:cat>
          <c:val>
            <c:numRef>
              <c:f>Sheet1!$B$2:$B$6</c:f>
              <c:numCache>
                <c:formatCode>0%</c:formatCode>
                <c:ptCount val="5"/>
                <c:pt idx="0">
                  <c:v>0.3</c:v>
                </c:pt>
                <c:pt idx="1">
                  <c:v>0.22</c:v>
                </c:pt>
                <c:pt idx="2">
                  <c:v>0.45</c:v>
                </c:pt>
                <c:pt idx="3">
                  <c:v>0.3</c:v>
                </c:pt>
                <c:pt idx="4">
                  <c:v>0.42</c:v>
                </c:pt>
              </c:numCache>
            </c:numRef>
          </c:val>
          <c:extLst>
            <c:ext xmlns:c16="http://schemas.microsoft.com/office/drawing/2014/chart" uri="{C3380CC4-5D6E-409C-BE32-E72D297353CC}">
              <c16:uniqueId val="{00000000-E0C3-4046-A83E-CA5630A40A42}"/>
            </c:ext>
          </c:extLst>
        </c:ser>
        <c:ser>
          <c:idx val="1"/>
          <c:order val="1"/>
          <c:tx>
            <c:strRef>
              <c:f>Sheet1!$C$1</c:f>
              <c:strCache>
                <c:ptCount val="1"/>
                <c:pt idx="0">
                  <c:v>Option B
Improve
All can export up to 5kW
Additional $3.50/yr</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(n=66)</c:v>
                </c:pt>
                <c:pt idx="1">
                  <c:v>Sole trader
(n=23*)</c:v>
                </c:pt>
                <c:pt idx="2">
                  <c:v>1-4 Employees
(n=11*)</c:v>
                </c:pt>
                <c:pt idx="3">
                  <c:v>5-19 Employees
(n=20*)</c:v>
                </c:pt>
                <c:pt idx="4">
                  <c:v>20+ Employees
(n=12*)</c:v>
                </c:pt>
              </c:strCache>
            </c:strRef>
          </c:cat>
          <c:val>
            <c:numRef>
              <c:f>Sheet1!$C$2:$C$6</c:f>
              <c:numCache>
                <c:formatCode>0%</c:formatCode>
                <c:ptCount val="5"/>
                <c:pt idx="0">
                  <c:v>0.28999999999999998</c:v>
                </c:pt>
                <c:pt idx="1">
                  <c:v>0.26</c:v>
                </c:pt>
                <c:pt idx="2">
                  <c:v>0.27</c:v>
                </c:pt>
                <c:pt idx="3">
                  <c:v>0.4</c:v>
                </c:pt>
                <c:pt idx="4">
                  <c:v>0.42</c:v>
                </c:pt>
              </c:numCache>
            </c:numRef>
          </c:val>
          <c:extLst>
            <c:ext xmlns:c16="http://schemas.microsoft.com/office/drawing/2014/chart" uri="{C3380CC4-5D6E-409C-BE32-E72D297353CC}">
              <c16:uniqueId val="{00000001-E0C3-4046-A83E-CA5630A40A42}"/>
            </c:ext>
          </c:extLst>
        </c:ser>
        <c:ser>
          <c:idx val="2"/>
          <c:order val="2"/>
          <c:tx>
            <c:strRef>
              <c:f>Sheet1!$D$1</c:f>
              <c:strCache>
                <c:ptCount val="1"/>
                <c:pt idx="0">
                  <c:v>Option C
Improve
All can export unlimited
Additional $20.00/yr</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(n=66)</c:v>
                </c:pt>
                <c:pt idx="1">
                  <c:v>Sole trader
(n=23*)</c:v>
                </c:pt>
                <c:pt idx="2">
                  <c:v>1-4 Employees
(n=11*)</c:v>
                </c:pt>
                <c:pt idx="3">
                  <c:v>5-19 Employees
(n=20*)</c:v>
                </c:pt>
                <c:pt idx="4">
                  <c:v>20+ Employees
(n=12*)</c:v>
                </c:pt>
              </c:strCache>
            </c:strRef>
          </c:cat>
          <c:val>
            <c:numRef>
              <c:f>Sheet1!$D$2:$D$6</c:f>
              <c:numCache>
                <c:formatCode>0%</c:formatCode>
                <c:ptCount val="5"/>
                <c:pt idx="0">
                  <c:v>0.41</c:v>
                </c:pt>
                <c:pt idx="1">
                  <c:v>0.52</c:v>
                </c:pt>
                <c:pt idx="2">
                  <c:v>0.27</c:v>
                </c:pt>
                <c:pt idx="3">
                  <c:v>0.3</c:v>
                </c:pt>
                <c:pt idx="4">
                  <c:v>0.17</c:v>
                </c:pt>
              </c:numCache>
            </c:numRef>
          </c:val>
          <c:extLst>
            <c:ext xmlns:c16="http://schemas.microsoft.com/office/drawing/2014/chart" uri="{C3380CC4-5D6E-409C-BE32-E72D297353CC}">
              <c16:uniqueId val="{00000002-E0C3-4046-A83E-CA5630A40A42}"/>
            </c:ext>
          </c:extLst>
        </c:ser>
        <c:dLbls>
          <c:dLblPos val="ctr"/>
          <c:showLegendKey val="0"/>
          <c:showVal val="1"/>
          <c:showCatName val="0"/>
          <c:showSerName val="0"/>
          <c:showPercent val="0"/>
          <c:showBubbleSize val="0"/>
        </c:dLbls>
        <c:gapWidth val="150"/>
        <c:overlap val="100"/>
        <c:axId val="798837456"/>
        <c:axId val="798840592"/>
      </c:barChart>
      <c:catAx>
        <c:axId val="79883745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40592"/>
        <c:crosses val="autoZero"/>
        <c:auto val="1"/>
        <c:lblAlgn val="ctr"/>
        <c:lblOffset val="100"/>
        <c:noMultiLvlLbl val="0"/>
      </c:catAx>
      <c:valAx>
        <c:axId val="79884059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37456"/>
        <c:crosses val="autoZero"/>
        <c:crossBetween val="between"/>
      </c:valAx>
      <c:spPr>
        <a:noFill/>
        <a:ln>
          <a:noFill/>
        </a:ln>
        <a:effectLst/>
      </c:spPr>
    </c:plotArea>
    <c:legend>
      <c:legendPos val="r"/>
      <c:layout>
        <c:manualLayout>
          <c:xMode val="edge"/>
          <c:yMode val="edge"/>
          <c:x val="0.80735344956678234"/>
          <c:y val="0.10043448830468565"/>
          <c:w val="0.1822226105480807"/>
          <c:h val="0.81550643054261873"/>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38804258262399E-2"/>
          <c:y val="3.2329169728141073E-2"/>
          <c:w val="0.74075152118317678"/>
          <c:h val="0.71489143577846304"/>
        </c:manualLayout>
      </c:layout>
      <c:barChart>
        <c:barDir val="col"/>
        <c:grouping val="percentStacked"/>
        <c:varyColors val="0"/>
        <c:ser>
          <c:idx val="0"/>
          <c:order val="0"/>
          <c:tx>
            <c:strRef>
              <c:f>Sheet1!$B$1</c:f>
              <c:strCache>
                <c:ptCount val="1"/>
                <c:pt idx="0">
                  <c:v>Option A
No investment 
= no change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Sheet1!$B$2:$B$6</c:f>
              <c:numCache>
                <c:formatCode>0%</c:formatCode>
                <c:ptCount val="5"/>
                <c:pt idx="0">
                  <c:v>0.3</c:v>
                </c:pt>
                <c:pt idx="1">
                  <c:v>0.28999999999999998</c:v>
                </c:pt>
                <c:pt idx="2">
                  <c:v>0.38</c:v>
                </c:pt>
                <c:pt idx="3">
                  <c:v>0.19</c:v>
                </c:pt>
                <c:pt idx="4">
                  <c:v>0.28000000000000003</c:v>
                </c:pt>
              </c:numCache>
            </c:numRef>
          </c:val>
          <c:extLst>
            <c:ext xmlns:c16="http://schemas.microsoft.com/office/drawing/2014/chart" uri="{C3380CC4-5D6E-409C-BE32-E72D297353CC}">
              <c16:uniqueId val="{00000000-6989-4665-8F99-916530313E7F}"/>
            </c:ext>
          </c:extLst>
        </c:ser>
        <c:ser>
          <c:idx val="1"/>
          <c:order val="1"/>
          <c:tx>
            <c:strRef>
              <c:f>Sheet1!$C$1</c:f>
              <c:strCache>
                <c:ptCount val="1"/>
                <c:pt idx="0">
                  <c:v>Option B
Invest in technology to improve reliability and safety
Additional $3.50/yr</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Sheet1!$C$2:$C$6</c:f>
              <c:numCache>
                <c:formatCode>0%</c:formatCode>
                <c:ptCount val="5"/>
                <c:pt idx="0">
                  <c:v>0.3</c:v>
                </c:pt>
                <c:pt idx="1">
                  <c:v>0.28000000000000003</c:v>
                </c:pt>
                <c:pt idx="2">
                  <c:v>0.28000000000000003</c:v>
                </c:pt>
                <c:pt idx="3">
                  <c:v>0.38</c:v>
                </c:pt>
                <c:pt idx="4">
                  <c:v>0.4</c:v>
                </c:pt>
              </c:numCache>
            </c:numRef>
          </c:val>
          <c:extLst>
            <c:ext xmlns:c16="http://schemas.microsoft.com/office/drawing/2014/chart" uri="{C3380CC4-5D6E-409C-BE32-E72D297353CC}">
              <c16:uniqueId val="{00000001-6989-4665-8F99-916530313E7F}"/>
            </c:ext>
          </c:extLst>
        </c:ser>
        <c:ser>
          <c:idx val="2"/>
          <c:order val="2"/>
          <c:tx>
            <c:strRef>
              <c:f>Sheet1!$D$1</c:f>
              <c:strCache>
                <c:ptCount val="1"/>
                <c:pt idx="0">
                  <c:v>Option C
Invest in technology and new devices to improve reliability, safety and also encourage more renewable electricity generation on the network
Additional $4.90/yr</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Sheet1!$D$2:$D$6</c:f>
              <c:numCache>
                <c:formatCode>0%</c:formatCode>
                <c:ptCount val="5"/>
                <c:pt idx="0">
                  <c:v>0.4</c:v>
                </c:pt>
                <c:pt idx="1">
                  <c:v>0.43</c:v>
                </c:pt>
                <c:pt idx="2">
                  <c:v>0.33</c:v>
                </c:pt>
                <c:pt idx="3">
                  <c:v>0.43</c:v>
                </c:pt>
                <c:pt idx="4">
                  <c:v>0.32</c:v>
                </c:pt>
              </c:numCache>
            </c:numRef>
          </c:val>
          <c:extLst>
            <c:ext xmlns:c16="http://schemas.microsoft.com/office/drawing/2014/chart" uri="{C3380CC4-5D6E-409C-BE32-E72D297353CC}">
              <c16:uniqueId val="{00000002-6989-4665-8F99-916530313E7F}"/>
            </c:ext>
          </c:extLst>
        </c:ser>
        <c:dLbls>
          <c:dLblPos val="ctr"/>
          <c:showLegendKey val="0"/>
          <c:showVal val="1"/>
          <c:showCatName val="0"/>
          <c:showSerName val="0"/>
          <c:showPercent val="0"/>
          <c:showBubbleSize val="0"/>
        </c:dLbls>
        <c:gapWidth val="150"/>
        <c:overlap val="100"/>
        <c:axId val="798832360"/>
        <c:axId val="798832752"/>
      </c:barChart>
      <c:catAx>
        <c:axId val="79883236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32752"/>
        <c:crosses val="autoZero"/>
        <c:auto val="1"/>
        <c:lblAlgn val="ctr"/>
        <c:lblOffset val="100"/>
        <c:noMultiLvlLbl val="0"/>
      </c:catAx>
      <c:valAx>
        <c:axId val="79883275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32360"/>
        <c:crosses val="autoZero"/>
        <c:crossBetween val="between"/>
      </c:valAx>
      <c:spPr>
        <a:noFill/>
        <a:ln>
          <a:noFill/>
        </a:ln>
        <a:effectLst/>
      </c:spPr>
    </c:plotArea>
    <c:legend>
      <c:legendPos val="r"/>
      <c:layout>
        <c:manualLayout>
          <c:xMode val="edge"/>
          <c:yMode val="edge"/>
          <c:x val="0.77450844342122926"/>
          <c:y val="3.2837133418572494E-2"/>
          <c:w val="0.22419125162972153"/>
          <c:h val="0.91719960427430036"/>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1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38804258262399E-2"/>
          <c:y val="3.2329169728141073E-2"/>
          <c:w val="0.74075152118317678"/>
          <c:h val="0.71489143577846304"/>
        </c:manualLayout>
      </c:layout>
      <c:barChart>
        <c:barDir val="col"/>
        <c:grouping val="percentStacked"/>
        <c:varyColors val="0"/>
        <c:ser>
          <c:idx val="0"/>
          <c:order val="0"/>
          <c:tx>
            <c:strRef>
              <c:f>Sheet1!$B$1</c:f>
              <c:strCache>
                <c:ptCount val="1"/>
                <c:pt idx="0">
                  <c:v>Option A
1000 pole replacements/year
No change to bill</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Sheet1!$B$2:$B$6</c:f>
              <c:numCache>
                <c:formatCode>0%</c:formatCode>
                <c:ptCount val="5"/>
                <c:pt idx="0">
                  <c:v>0.5</c:v>
                </c:pt>
                <c:pt idx="1">
                  <c:v>0.52</c:v>
                </c:pt>
                <c:pt idx="2">
                  <c:v>0.49</c:v>
                </c:pt>
                <c:pt idx="3">
                  <c:v>0.45</c:v>
                </c:pt>
                <c:pt idx="4">
                  <c:v>0.44</c:v>
                </c:pt>
              </c:numCache>
            </c:numRef>
          </c:val>
          <c:extLst>
            <c:ext xmlns:c16="http://schemas.microsoft.com/office/drawing/2014/chart" uri="{C3380CC4-5D6E-409C-BE32-E72D297353CC}">
              <c16:uniqueId val="{00000000-3831-4D39-B2DB-13C6271AF93B}"/>
            </c:ext>
          </c:extLst>
        </c:ser>
        <c:ser>
          <c:idx val="1"/>
          <c:order val="1"/>
          <c:tx>
            <c:strRef>
              <c:f>Sheet1!$C$1</c:f>
              <c:strCache>
                <c:ptCount val="1"/>
                <c:pt idx="0">
                  <c:v>Option B
2000 pole replacements/year
Increase of $5.40/year</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Sheet1!$C$2:$C$6</c:f>
              <c:numCache>
                <c:formatCode>0%</c:formatCode>
                <c:ptCount val="5"/>
                <c:pt idx="0">
                  <c:v>0.28999999999999998</c:v>
                </c:pt>
                <c:pt idx="1">
                  <c:v>0.24</c:v>
                </c:pt>
                <c:pt idx="2">
                  <c:v>0.38</c:v>
                </c:pt>
                <c:pt idx="3">
                  <c:v>0.32</c:v>
                </c:pt>
                <c:pt idx="4">
                  <c:v>0.4</c:v>
                </c:pt>
              </c:numCache>
            </c:numRef>
          </c:val>
          <c:extLst>
            <c:ext xmlns:c16="http://schemas.microsoft.com/office/drawing/2014/chart" uri="{C3380CC4-5D6E-409C-BE32-E72D297353CC}">
              <c16:uniqueId val="{00000001-3831-4D39-B2DB-13C6271AF93B}"/>
            </c:ext>
          </c:extLst>
        </c:ser>
        <c:ser>
          <c:idx val="2"/>
          <c:order val="2"/>
          <c:tx>
            <c:strRef>
              <c:f>Sheet1!$D$1</c:f>
              <c:strCache>
                <c:ptCount val="1"/>
                <c:pt idx="0">
                  <c:v>Option C
3000 pole replacements/year
Increase of $10.70/year
   </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Sheet1!$D$2:$D$6</c:f>
              <c:numCache>
                <c:formatCode>0%</c:formatCode>
                <c:ptCount val="5"/>
                <c:pt idx="0">
                  <c:v>0.14000000000000001</c:v>
                </c:pt>
                <c:pt idx="1">
                  <c:v>0.15</c:v>
                </c:pt>
                <c:pt idx="2">
                  <c:v>0.13</c:v>
                </c:pt>
                <c:pt idx="3">
                  <c:v>0.13</c:v>
                </c:pt>
                <c:pt idx="4">
                  <c:v>0.08</c:v>
                </c:pt>
              </c:numCache>
            </c:numRef>
          </c:val>
          <c:extLst>
            <c:ext xmlns:c16="http://schemas.microsoft.com/office/drawing/2014/chart" uri="{C3380CC4-5D6E-409C-BE32-E72D297353CC}">
              <c16:uniqueId val="{00000002-3831-4D39-B2DB-13C6271AF93B}"/>
            </c:ext>
          </c:extLst>
        </c:ser>
        <c:ser>
          <c:idx val="3"/>
          <c:order val="3"/>
          <c:tx>
            <c:strRef>
              <c:f>Sheet1!$E$1</c:f>
              <c:strCache>
                <c:ptCount val="1"/>
                <c:pt idx="0">
                  <c:v>Option D
5000 pole replacements/year
Increase of $21.50/year</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Sheet1!$E$2:$E$6</c:f>
              <c:numCache>
                <c:formatCode>0%</c:formatCode>
                <c:ptCount val="5"/>
                <c:pt idx="0">
                  <c:v>7.0000000000000007E-2</c:v>
                </c:pt>
                <c:pt idx="1">
                  <c:v>0.09</c:v>
                </c:pt>
                <c:pt idx="3">
                  <c:v>0.11</c:v>
                </c:pt>
                <c:pt idx="4">
                  <c:v>0.08</c:v>
                </c:pt>
              </c:numCache>
            </c:numRef>
          </c:val>
          <c:extLst>
            <c:ext xmlns:c16="http://schemas.microsoft.com/office/drawing/2014/chart" uri="{C3380CC4-5D6E-409C-BE32-E72D297353CC}">
              <c16:uniqueId val="{00000003-3831-4D39-B2DB-13C6271AF93B}"/>
            </c:ext>
          </c:extLst>
        </c:ser>
        <c:dLbls>
          <c:dLblPos val="ctr"/>
          <c:showLegendKey val="0"/>
          <c:showVal val="1"/>
          <c:showCatName val="0"/>
          <c:showSerName val="0"/>
          <c:showPercent val="0"/>
          <c:showBubbleSize val="0"/>
        </c:dLbls>
        <c:gapWidth val="150"/>
        <c:overlap val="100"/>
        <c:axId val="798837064"/>
        <c:axId val="798834320"/>
      </c:barChart>
      <c:catAx>
        <c:axId val="7988370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34320"/>
        <c:crosses val="autoZero"/>
        <c:auto val="1"/>
        <c:lblAlgn val="ctr"/>
        <c:lblOffset val="100"/>
        <c:noMultiLvlLbl val="0"/>
      </c:catAx>
      <c:valAx>
        <c:axId val="798834320"/>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37064"/>
        <c:crosses val="autoZero"/>
        <c:crossBetween val="between"/>
      </c:valAx>
      <c:spPr>
        <a:noFill/>
        <a:ln>
          <a:noFill/>
        </a:ln>
        <a:effectLst/>
      </c:spPr>
    </c:plotArea>
    <c:legend>
      <c:legendPos val="r"/>
      <c:layout>
        <c:manualLayout>
          <c:xMode val="edge"/>
          <c:yMode val="edge"/>
          <c:x val="0.77450844342122926"/>
          <c:y val="3.2837133418572494E-2"/>
          <c:w val="0.22549155657877076"/>
          <c:h val="0.689701296522357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1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438259260877282"/>
          <c:y val="0.11756061719324026"/>
          <c:w val="0.81857814318567668"/>
          <c:h val="0.83245205297170344"/>
        </c:manualLayout>
      </c:layout>
      <c:barChart>
        <c:barDir val="bar"/>
        <c:grouping val="percentStacked"/>
        <c:varyColors val="0"/>
        <c:ser>
          <c:idx val="0"/>
          <c:order val="0"/>
          <c:tx>
            <c:strRef>
              <c:f>Sheet1!$B$1</c:f>
              <c:strCache>
                <c:ptCount val="1"/>
                <c:pt idx="0">
                  <c:v>Very willing to change</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Sheet1!$B$2:$B$6</c:f>
              <c:numCache>
                <c:formatCode>0%</c:formatCode>
                <c:ptCount val="5"/>
                <c:pt idx="0">
                  <c:v>0.1</c:v>
                </c:pt>
                <c:pt idx="1">
                  <c:v>0.1</c:v>
                </c:pt>
                <c:pt idx="2">
                  <c:v>0.08</c:v>
                </c:pt>
                <c:pt idx="3">
                  <c:v>0.13</c:v>
                </c:pt>
                <c:pt idx="4">
                  <c:v>0.2</c:v>
                </c:pt>
              </c:numCache>
            </c:numRef>
          </c:val>
          <c:extLst>
            <c:ext xmlns:c16="http://schemas.microsoft.com/office/drawing/2014/chart" uri="{C3380CC4-5D6E-409C-BE32-E72D297353CC}">
              <c16:uniqueId val="{00000000-553D-4092-86A3-93A44DF7D163}"/>
            </c:ext>
          </c:extLst>
        </c:ser>
        <c:ser>
          <c:idx val="1"/>
          <c:order val="1"/>
          <c:tx>
            <c:strRef>
              <c:f>Sheet1!$C$1</c:f>
              <c:strCache>
                <c:ptCount val="1"/>
                <c:pt idx="0">
                  <c:v>Willing to change </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Sheet1!$C$2:$C$6</c:f>
              <c:numCache>
                <c:formatCode>0%</c:formatCode>
                <c:ptCount val="5"/>
                <c:pt idx="0">
                  <c:v>0.32</c:v>
                </c:pt>
                <c:pt idx="1">
                  <c:v>0.33</c:v>
                </c:pt>
                <c:pt idx="2">
                  <c:v>0.31</c:v>
                </c:pt>
                <c:pt idx="3">
                  <c:v>0.34</c:v>
                </c:pt>
                <c:pt idx="4">
                  <c:v>0.24</c:v>
                </c:pt>
              </c:numCache>
            </c:numRef>
          </c:val>
          <c:extLst>
            <c:ext xmlns:c16="http://schemas.microsoft.com/office/drawing/2014/chart" uri="{C3380CC4-5D6E-409C-BE32-E72D297353CC}">
              <c16:uniqueId val="{00000001-553D-4092-86A3-93A44DF7D163}"/>
            </c:ext>
          </c:extLst>
        </c:ser>
        <c:ser>
          <c:idx val="2"/>
          <c:order val="2"/>
          <c:tx>
            <c:strRef>
              <c:f>Sheet1!$D$1</c:f>
              <c:strCache>
                <c:ptCount val="1"/>
                <c:pt idx="0">
                  <c:v>Neither willing or unwilling to change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Sheet1!$D$2:$D$6</c:f>
              <c:numCache>
                <c:formatCode>0%</c:formatCode>
                <c:ptCount val="5"/>
                <c:pt idx="0">
                  <c:v>0.23</c:v>
                </c:pt>
                <c:pt idx="1">
                  <c:v>0.23</c:v>
                </c:pt>
                <c:pt idx="2">
                  <c:v>0.21</c:v>
                </c:pt>
                <c:pt idx="3">
                  <c:v>0.26</c:v>
                </c:pt>
                <c:pt idx="4">
                  <c:v>0.4</c:v>
                </c:pt>
              </c:numCache>
            </c:numRef>
          </c:val>
          <c:extLst>
            <c:ext xmlns:c16="http://schemas.microsoft.com/office/drawing/2014/chart" uri="{C3380CC4-5D6E-409C-BE32-E72D297353CC}">
              <c16:uniqueId val="{00000002-553D-4092-86A3-93A44DF7D163}"/>
            </c:ext>
          </c:extLst>
        </c:ser>
        <c:ser>
          <c:idx val="3"/>
          <c:order val="3"/>
          <c:tx>
            <c:strRef>
              <c:f>Sheet1!$E$1</c:f>
              <c:strCache>
                <c:ptCount val="1"/>
                <c:pt idx="0">
                  <c:v> Not very willing/unable to change</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Sheet1!$E$2:$E$6</c:f>
              <c:numCache>
                <c:formatCode>0%</c:formatCode>
                <c:ptCount val="5"/>
                <c:pt idx="0">
                  <c:v>0.21</c:v>
                </c:pt>
                <c:pt idx="1">
                  <c:v>0.2</c:v>
                </c:pt>
                <c:pt idx="2">
                  <c:v>0.26</c:v>
                </c:pt>
                <c:pt idx="3">
                  <c:v>0.19</c:v>
                </c:pt>
                <c:pt idx="4">
                  <c:v>0.04</c:v>
                </c:pt>
              </c:numCache>
            </c:numRef>
          </c:val>
          <c:extLst>
            <c:ext xmlns:c16="http://schemas.microsoft.com/office/drawing/2014/chart" uri="{C3380CC4-5D6E-409C-BE32-E72D297353CC}">
              <c16:uniqueId val="{00000003-553D-4092-86A3-93A44DF7D163}"/>
            </c:ext>
          </c:extLst>
        </c:ser>
        <c:ser>
          <c:idx val="4"/>
          <c:order val="4"/>
          <c:tx>
            <c:strRef>
              <c:f>Sheet1!$F$1</c:f>
              <c:strCache>
                <c:ptCount val="1"/>
                <c:pt idx="0">
                  <c:v>Don't Know</c:v>
                </c:pt>
              </c:strCache>
            </c:strRef>
          </c:tx>
          <c:spPr>
            <a:solidFill>
              <a:schemeClr val="tx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Sheet1!$F$2:$F$6</c:f>
              <c:numCache>
                <c:formatCode>0%</c:formatCode>
                <c:ptCount val="5"/>
                <c:pt idx="0">
                  <c:v>0.14000000000000001</c:v>
                </c:pt>
                <c:pt idx="1">
                  <c:v>0.14000000000000001</c:v>
                </c:pt>
                <c:pt idx="2">
                  <c:v>0.15</c:v>
                </c:pt>
                <c:pt idx="3">
                  <c:v>0.09</c:v>
                </c:pt>
                <c:pt idx="4">
                  <c:v>0.12</c:v>
                </c:pt>
              </c:numCache>
            </c:numRef>
          </c:val>
          <c:extLst>
            <c:ext xmlns:c16="http://schemas.microsoft.com/office/drawing/2014/chart" uri="{C3380CC4-5D6E-409C-BE32-E72D297353CC}">
              <c16:uniqueId val="{00000004-553D-4092-86A3-93A44DF7D163}"/>
            </c:ext>
          </c:extLst>
        </c:ser>
        <c:dLbls>
          <c:dLblPos val="ctr"/>
          <c:showLegendKey val="0"/>
          <c:showVal val="1"/>
          <c:showCatName val="0"/>
          <c:showSerName val="0"/>
          <c:showPercent val="0"/>
          <c:showBubbleSize val="0"/>
        </c:dLbls>
        <c:gapWidth val="150"/>
        <c:overlap val="100"/>
        <c:axId val="798840200"/>
        <c:axId val="798836672"/>
      </c:barChart>
      <c:catAx>
        <c:axId val="798840200"/>
        <c:scaling>
          <c:orientation val="maxMin"/>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36672"/>
        <c:crosses val="autoZero"/>
        <c:auto val="1"/>
        <c:lblAlgn val="ctr"/>
        <c:lblOffset val="100"/>
        <c:noMultiLvlLbl val="0"/>
      </c:catAx>
      <c:valAx>
        <c:axId val="798836672"/>
        <c:scaling>
          <c:orientation val="minMax"/>
        </c:scaling>
        <c:delete val="1"/>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40200"/>
        <c:crosses val="autoZero"/>
        <c:crossBetween val="between"/>
      </c:valAx>
      <c:spPr>
        <a:noFill/>
        <a:ln>
          <a:noFill/>
        </a:ln>
        <a:effectLst/>
      </c:spPr>
    </c:plotArea>
    <c:legend>
      <c:legendPos val="t"/>
      <c:layout>
        <c:manualLayout>
          <c:xMode val="edge"/>
          <c:yMode val="edge"/>
          <c:x val="0.13688116142877091"/>
          <c:y val="0"/>
          <c:w val="0.86311883857122906"/>
          <c:h val="0.1209902399231690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38804258262399E-2"/>
          <c:y val="3.2329169728141073E-2"/>
          <c:w val="0.75443703679199514"/>
          <c:h val="0.71489143577846304"/>
        </c:manualLayout>
      </c:layout>
      <c:barChart>
        <c:barDir val="col"/>
        <c:grouping val="percentStacked"/>
        <c:varyColors val="0"/>
        <c:ser>
          <c:idx val="0"/>
          <c:order val="0"/>
          <c:tx>
            <c:strRef>
              <c:f>Sheet1!$B$1</c:f>
              <c:strCache>
                <c:ptCount val="1"/>
                <c:pt idx="0">
                  <c:v>Option A
No Change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Sheet1!$B$2:$B$6</c:f>
              <c:numCache>
                <c:formatCode>0%</c:formatCode>
                <c:ptCount val="5"/>
                <c:pt idx="0">
                  <c:v>0.72</c:v>
                </c:pt>
                <c:pt idx="1">
                  <c:v>0.72</c:v>
                </c:pt>
                <c:pt idx="2">
                  <c:v>0.79</c:v>
                </c:pt>
                <c:pt idx="3">
                  <c:v>0.49</c:v>
                </c:pt>
                <c:pt idx="4">
                  <c:v>0.64</c:v>
                </c:pt>
              </c:numCache>
            </c:numRef>
          </c:val>
          <c:extLst>
            <c:ext xmlns:c16="http://schemas.microsoft.com/office/drawing/2014/chart" uri="{C3380CC4-5D6E-409C-BE32-E72D297353CC}">
              <c16:uniqueId val="{00000000-E79A-4CB2-A57A-8CAE1984ACE8}"/>
            </c:ext>
          </c:extLst>
        </c:ser>
        <c:ser>
          <c:idx val="1"/>
          <c:order val="1"/>
          <c:tx>
            <c:strRef>
              <c:f>Sheet1!$C$1</c:f>
              <c:strCache>
                <c:ptCount val="1"/>
                <c:pt idx="0">
                  <c:v>Option B
Improve
30 seconds or less
Extra $2.00/year</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Sheet1!$C$2:$C$6</c:f>
              <c:numCache>
                <c:formatCode>0%</c:formatCode>
                <c:ptCount val="5"/>
                <c:pt idx="0">
                  <c:v>0.28000000000000003</c:v>
                </c:pt>
                <c:pt idx="1">
                  <c:v>0.28000000000000003</c:v>
                </c:pt>
                <c:pt idx="2">
                  <c:v>0.21</c:v>
                </c:pt>
                <c:pt idx="3">
                  <c:v>0.51</c:v>
                </c:pt>
                <c:pt idx="4">
                  <c:v>0.36</c:v>
                </c:pt>
              </c:numCache>
            </c:numRef>
          </c:val>
          <c:extLst>
            <c:ext xmlns:c16="http://schemas.microsoft.com/office/drawing/2014/chart" uri="{C3380CC4-5D6E-409C-BE32-E72D297353CC}">
              <c16:uniqueId val="{00000001-E79A-4CB2-A57A-8CAE1984ACE8}"/>
            </c:ext>
          </c:extLst>
        </c:ser>
        <c:dLbls>
          <c:dLblPos val="ctr"/>
          <c:showLegendKey val="0"/>
          <c:showVal val="1"/>
          <c:showCatName val="0"/>
          <c:showSerName val="0"/>
          <c:showPercent val="0"/>
          <c:showBubbleSize val="0"/>
        </c:dLbls>
        <c:gapWidth val="150"/>
        <c:overlap val="100"/>
        <c:axId val="798810016"/>
        <c:axId val="798811192"/>
      </c:barChart>
      <c:catAx>
        <c:axId val="7988100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11192"/>
        <c:crosses val="autoZero"/>
        <c:auto val="1"/>
        <c:lblAlgn val="ctr"/>
        <c:lblOffset val="100"/>
        <c:noMultiLvlLbl val="0"/>
      </c:catAx>
      <c:valAx>
        <c:axId val="79881119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10016"/>
        <c:crosses val="autoZero"/>
        <c:crossBetween val="between"/>
      </c:valAx>
      <c:spPr>
        <a:noFill/>
        <a:ln>
          <a:noFill/>
        </a:ln>
        <a:effectLst/>
      </c:spPr>
    </c:plotArea>
    <c:legend>
      <c:legendPos val="r"/>
      <c:layout>
        <c:manualLayout>
          <c:xMode val="edge"/>
          <c:yMode val="edge"/>
          <c:x val="0.78169700700930977"/>
          <c:y val="0.20330002834877087"/>
          <c:w val="0.20868182703163796"/>
          <c:h val="0.59339971188392049"/>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2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438259260877282"/>
          <c:y val="0.22739299437969515"/>
          <c:w val="0.81857814318567668"/>
          <c:h val="0.72261966360705798"/>
        </c:manualLayout>
      </c:layout>
      <c:barChart>
        <c:barDir val="bar"/>
        <c:grouping val="percentStacked"/>
        <c:varyColors val="0"/>
        <c:ser>
          <c:idx val="0"/>
          <c:order val="0"/>
          <c:tx>
            <c:strRef>
              <c:f>Sheet1!$B$1</c:f>
              <c:strCache>
                <c:ptCount val="1"/>
                <c:pt idx="0">
                  <c:v>All businesses should be put on it straightaway (unless they ‘opt out’) so everyone can start to use electricity at times when it is cheaper</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Sheet1!$B$2:$B$6</c:f>
              <c:numCache>
                <c:formatCode>0%</c:formatCode>
                <c:ptCount val="5"/>
                <c:pt idx="0">
                  <c:v>0.22</c:v>
                </c:pt>
                <c:pt idx="1">
                  <c:v>0.21</c:v>
                </c:pt>
                <c:pt idx="2">
                  <c:v>0.21</c:v>
                </c:pt>
                <c:pt idx="3">
                  <c:v>0.26</c:v>
                </c:pt>
                <c:pt idx="4">
                  <c:v>0.28000000000000003</c:v>
                </c:pt>
              </c:numCache>
            </c:numRef>
          </c:val>
          <c:extLst>
            <c:ext xmlns:c16="http://schemas.microsoft.com/office/drawing/2014/chart" uri="{C3380CC4-5D6E-409C-BE32-E72D297353CC}">
              <c16:uniqueId val="{00000000-AAFD-4151-ABD5-C4E8465C9321}"/>
            </c:ext>
          </c:extLst>
        </c:ser>
        <c:ser>
          <c:idx val="1"/>
          <c:order val="1"/>
          <c:tx>
            <c:strRef>
              <c:f>Sheet1!$C$1</c:f>
              <c:strCache>
                <c:ptCount val="1"/>
                <c:pt idx="0">
                  <c:v>New premises, businesses with solar and electric vehicle charging should be put on it straightaway </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Sheet1!$C$2:$C$6</c:f>
              <c:numCache>
                <c:formatCode>0%</c:formatCode>
                <c:ptCount val="5"/>
                <c:pt idx="0">
                  <c:v>0.13</c:v>
                </c:pt>
                <c:pt idx="1">
                  <c:v>0.12</c:v>
                </c:pt>
                <c:pt idx="2">
                  <c:v>0.05</c:v>
                </c:pt>
                <c:pt idx="3">
                  <c:v>0.32</c:v>
                </c:pt>
                <c:pt idx="4">
                  <c:v>0.44</c:v>
                </c:pt>
              </c:numCache>
            </c:numRef>
          </c:val>
          <c:extLst>
            <c:ext xmlns:c16="http://schemas.microsoft.com/office/drawing/2014/chart" uri="{C3380CC4-5D6E-409C-BE32-E72D297353CC}">
              <c16:uniqueId val="{00000001-AAFD-4151-ABD5-C4E8465C9321}"/>
            </c:ext>
          </c:extLst>
        </c:ser>
        <c:ser>
          <c:idx val="2"/>
          <c:order val="2"/>
          <c:tx>
            <c:strRef>
              <c:f>Sheet1!$D$1</c:f>
              <c:strCache>
                <c:ptCount val="1"/>
                <c:pt idx="0">
                  <c:v>Businesses should be able to ‘opt in’ to the new system (choose whether they want the new tariff and savings proposed or they want to stay with the current flat rate)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Sheet1!$D$2:$D$6</c:f>
              <c:numCache>
                <c:formatCode>0%</c:formatCode>
                <c:ptCount val="5"/>
                <c:pt idx="0">
                  <c:v>0.43</c:v>
                </c:pt>
                <c:pt idx="1">
                  <c:v>0.39</c:v>
                </c:pt>
                <c:pt idx="2">
                  <c:v>0.59</c:v>
                </c:pt>
                <c:pt idx="3">
                  <c:v>0.36</c:v>
                </c:pt>
                <c:pt idx="4">
                  <c:v>0.16</c:v>
                </c:pt>
              </c:numCache>
            </c:numRef>
          </c:val>
          <c:extLst>
            <c:ext xmlns:c16="http://schemas.microsoft.com/office/drawing/2014/chart" uri="{C3380CC4-5D6E-409C-BE32-E72D297353CC}">
              <c16:uniqueId val="{00000002-AAFD-4151-ABD5-C4E8465C9321}"/>
            </c:ext>
          </c:extLst>
        </c:ser>
        <c:ser>
          <c:idx val="3"/>
          <c:order val="3"/>
          <c:tx>
            <c:strRef>
              <c:f>Sheet1!$E$1</c:f>
              <c:strCache>
                <c:ptCount val="1"/>
                <c:pt idx="0">
                  <c:v>Don't Know</c:v>
                </c:pt>
              </c:strCache>
            </c:strRef>
          </c:tx>
          <c:spPr>
            <a:solidFill>
              <a:schemeClr val="tx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Sheet1!$E$2:$E$6</c:f>
              <c:numCache>
                <c:formatCode>0%</c:formatCode>
                <c:ptCount val="5"/>
                <c:pt idx="0">
                  <c:v>0.22</c:v>
                </c:pt>
                <c:pt idx="1">
                  <c:v>0.28000000000000003</c:v>
                </c:pt>
                <c:pt idx="2">
                  <c:v>0.15</c:v>
                </c:pt>
                <c:pt idx="3">
                  <c:v>0.06</c:v>
                </c:pt>
                <c:pt idx="4">
                  <c:v>0.12</c:v>
                </c:pt>
              </c:numCache>
            </c:numRef>
          </c:val>
          <c:extLst>
            <c:ext xmlns:c16="http://schemas.microsoft.com/office/drawing/2014/chart" uri="{C3380CC4-5D6E-409C-BE32-E72D297353CC}">
              <c16:uniqueId val="{00000003-AAFD-4151-ABD5-C4E8465C9321}"/>
            </c:ext>
          </c:extLst>
        </c:ser>
        <c:dLbls>
          <c:dLblPos val="ctr"/>
          <c:showLegendKey val="0"/>
          <c:showVal val="1"/>
          <c:showCatName val="0"/>
          <c:showSerName val="0"/>
          <c:showPercent val="0"/>
          <c:showBubbleSize val="0"/>
        </c:dLbls>
        <c:gapWidth val="150"/>
        <c:overlap val="100"/>
        <c:axId val="798840984"/>
        <c:axId val="798837848"/>
      </c:barChart>
      <c:catAx>
        <c:axId val="798840984"/>
        <c:scaling>
          <c:orientation val="maxMin"/>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37848"/>
        <c:crosses val="autoZero"/>
        <c:auto val="1"/>
        <c:lblAlgn val="ctr"/>
        <c:lblOffset val="100"/>
        <c:noMultiLvlLbl val="0"/>
      </c:catAx>
      <c:valAx>
        <c:axId val="798837848"/>
        <c:scaling>
          <c:orientation val="minMax"/>
        </c:scaling>
        <c:delete val="1"/>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40984"/>
        <c:crosses val="autoZero"/>
        <c:crossBetween val="between"/>
      </c:valAx>
      <c:spPr>
        <a:noFill/>
        <a:ln>
          <a:noFill/>
        </a:ln>
        <a:effectLst/>
      </c:spPr>
    </c:plotArea>
    <c:legend>
      <c:legendPos val="t"/>
      <c:legendEntry>
        <c:idx val="1"/>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Entry>
      <c:layout>
        <c:manualLayout>
          <c:xMode val="edge"/>
          <c:yMode val="edge"/>
          <c:x val="0.16251069131322268"/>
          <c:y val="0"/>
          <c:w val="0.83748930868677729"/>
          <c:h val="0.27263081374585935"/>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2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438259260877282"/>
          <c:y val="5.605385080558762E-2"/>
          <c:w val="0.81857814318567668"/>
          <c:h val="0.8939588071811656"/>
        </c:manualLayout>
      </c:layout>
      <c:barChart>
        <c:barDir val="bar"/>
        <c:grouping val="percentStacked"/>
        <c:varyColors val="0"/>
        <c:ser>
          <c:idx val="0"/>
          <c:order val="0"/>
          <c:tx>
            <c:strRef>
              <c:f>Sheet1!$B$1</c:f>
              <c:strCache>
                <c:ptCount val="1"/>
                <c:pt idx="0">
                  <c:v>Very interested</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Sheet1!$B$2:$B$6</c:f>
              <c:numCache>
                <c:formatCode>0%</c:formatCode>
                <c:ptCount val="5"/>
                <c:pt idx="0">
                  <c:v>0.16</c:v>
                </c:pt>
                <c:pt idx="1">
                  <c:v>0.14000000000000001</c:v>
                </c:pt>
                <c:pt idx="2">
                  <c:v>0.15</c:v>
                </c:pt>
                <c:pt idx="3">
                  <c:v>0.26</c:v>
                </c:pt>
                <c:pt idx="4">
                  <c:v>0.2</c:v>
                </c:pt>
              </c:numCache>
            </c:numRef>
          </c:val>
          <c:extLst>
            <c:ext xmlns:c16="http://schemas.microsoft.com/office/drawing/2014/chart" uri="{C3380CC4-5D6E-409C-BE32-E72D297353CC}">
              <c16:uniqueId val="{00000000-A350-4978-BBBE-5427F50A4330}"/>
            </c:ext>
          </c:extLst>
        </c:ser>
        <c:ser>
          <c:idx val="1"/>
          <c:order val="1"/>
          <c:tx>
            <c:strRef>
              <c:f>Sheet1!$C$1</c:f>
              <c:strCache>
                <c:ptCount val="1"/>
                <c:pt idx="0">
                  <c:v>Interested</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Sheet1!$C$2:$C$6</c:f>
              <c:numCache>
                <c:formatCode>0%</c:formatCode>
                <c:ptCount val="5"/>
                <c:pt idx="0">
                  <c:v>0.34</c:v>
                </c:pt>
                <c:pt idx="1">
                  <c:v>0.3</c:v>
                </c:pt>
                <c:pt idx="2">
                  <c:v>0.41</c:v>
                </c:pt>
                <c:pt idx="3">
                  <c:v>0.38</c:v>
                </c:pt>
                <c:pt idx="4">
                  <c:v>0.44</c:v>
                </c:pt>
              </c:numCache>
            </c:numRef>
          </c:val>
          <c:extLst>
            <c:ext xmlns:c16="http://schemas.microsoft.com/office/drawing/2014/chart" uri="{C3380CC4-5D6E-409C-BE32-E72D297353CC}">
              <c16:uniqueId val="{00000001-A350-4978-BBBE-5427F50A4330}"/>
            </c:ext>
          </c:extLst>
        </c:ser>
        <c:ser>
          <c:idx val="2"/>
          <c:order val="2"/>
          <c:tx>
            <c:strRef>
              <c:f>Sheet1!$D$1</c:f>
              <c:strCache>
                <c:ptCount val="1"/>
                <c:pt idx="0">
                  <c:v>Unsure</c:v>
                </c:pt>
              </c:strCache>
            </c:strRef>
          </c:tx>
          <c:spPr>
            <a:solidFill>
              <a:schemeClr val="tx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Sheet1!$D$2:$D$6</c:f>
              <c:numCache>
                <c:formatCode>0%</c:formatCode>
                <c:ptCount val="5"/>
                <c:pt idx="0">
                  <c:v>0.2</c:v>
                </c:pt>
                <c:pt idx="1">
                  <c:v>0.21</c:v>
                </c:pt>
                <c:pt idx="2">
                  <c:v>0.18</c:v>
                </c:pt>
                <c:pt idx="3">
                  <c:v>0.17</c:v>
                </c:pt>
                <c:pt idx="4">
                  <c:v>0.24</c:v>
                </c:pt>
              </c:numCache>
            </c:numRef>
          </c:val>
          <c:extLst>
            <c:ext xmlns:c16="http://schemas.microsoft.com/office/drawing/2014/chart" uri="{C3380CC4-5D6E-409C-BE32-E72D297353CC}">
              <c16:uniqueId val="{00000002-A350-4978-BBBE-5427F50A4330}"/>
            </c:ext>
          </c:extLst>
        </c:ser>
        <c:ser>
          <c:idx val="3"/>
          <c:order val="3"/>
          <c:tx>
            <c:strRef>
              <c:f>Sheet1!$E$1</c:f>
              <c:strCache>
                <c:ptCount val="1"/>
                <c:pt idx="0">
                  <c:v>Not interested</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Sheet1!$E$2:$E$6</c:f>
              <c:numCache>
                <c:formatCode>0%</c:formatCode>
                <c:ptCount val="5"/>
                <c:pt idx="0">
                  <c:v>0.16</c:v>
                </c:pt>
                <c:pt idx="1">
                  <c:v>0.18</c:v>
                </c:pt>
                <c:pt idx="2">
                  <c:v>0.13</c:v>
                </c:pt>
                <c:pt idx="3">
                  <c:v>0.11</c:v>
                </c:pt>
                <c:pt idx="4">
                  <c:v>0.08</c:v>
                </c:pt>
              </c:numCache>
            </c:numRef>
          </c:val>
          <c:extLst>
            <c:ext xmlns:c16="http://schemas.microsoft.com/office/drawing/2014/chart" uri="{C3380CC4-5D6E-409C-BE32-E72D297353CC}">
              <c16:uniqueId val="{00000003-A350-4978-BBBE-5427F50A4330}"/>
            </c:ext>
          </c:extLst>
        </c:ser>
        <c:ser>
          <c:idx val="4"/>
          <c:order val="4"/>
          <c:tx>
            <c:strRef>
              <c:f>Sheet1!$F$1</c:f>
              <c:strCache>
                <c:ptCount val="1"/>
                <c:pt idx="0">
                  <c:v>Depends on the payment</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Sheet1!$F$2:$F$6</c:f>
              <c:numCache>
                <c:formatCode>0%</c:formatCode>
                <c:ptCount val="5"/>
                <c:pt idx="0">
                  <c:v>7.0000000000000007E-2</c:v>
                </c:pt>
                <c:pt idx="1">
                  <c:v>0.09</c:v>
                </c:pt>
                <c:pt idx="2">
                  <c:v>0.08</c:v>
                </c:pt>
                <c:pt idx="3">
                  <c:v>0.02</c:v>
                </c:pt>
                <c:pt idx="4">
                  <c:v>0.04</c:v>
                </c:pt>
              </c:numCache>
            </c:numRef>
          </c:val>
          <c:extLst>
            <c:ext xmlns:c16="http://schemas.microsoft.com/office/drawing/2014/chart" uri="{C3380CC4-5D6E-409C-BE32-E72D297353CC}">
              <c16:uniqueId val="{00000004-A350-4978-BBBE-5427F50A4330}"/>
            </c:ext>
          </c:extLst>
        </c:ser>
        <c:ser>
          <c:idx val="5"/>
          <c:order val="5"/>
          <c:tx>
            <c:strRef>
              <c:f>Sheet1!$G$1</c:f>
              <c:strCache>
                <c:ptCount val="1"/>
                <c:pt idx="0">
                  <c:v>The business does not use much electricity in peak times anyway</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Sheet1!$G$2:$G$6</c:f>
              <c:numCache>
                <c:formatCode>0%</c:formatCode>
                <c:ptCount val="5"/>
                <c:pt idx="0">
                  <c:v>7.0000000000000007E-2</c:v>
                </c:pt>
                <c:pt idx="1">
                  <c:v>0.08</c:v>
                </c:pt>
                <c:pt idx="2">
                  <c:v>0.05</c:v>
                </c:pt>
                <c:pt idx="3">
                  <c:v>0.06</c:v>
                </c:pt>
              </c:numCache>
            </c:numRef>
          </c:val>
          <c:extLst>
            <c:ext xmlns:c16="http://schemas.microsoft.com/office/drawing/2014/chart" uri="{C3380CC4-5D6E-409C-BE32-E72D297353CC}">
              <c16:uniqueId val="{00000005-A350-4978-BBBE-5427F50A4330}"/>
            </c:ext>
          </c:extLst>
        </c:ser>
        <c:dLbls>
          <c:dLblPos val="ctr"/>
          <c:showLegendKey val="0"/>
          <c:showVal val="1"/>
          <c:showCatName val="0"/>
          <c:showSerName val="0"/>
          <c:showPercent val="0"/>
          <c:showBubbleSize val="0"/>
        </c:dLbls>
        <c:gapWidth val="150"/>
        <c:overlap val="100"/>
        <c:axId val="798781400"/>
        <c:axId val="798788848"/>
      </c:barChart>
      <c:catAx>
        <c:axId val="798781400"/>
        <c:scaling>
          <c:orientation val="maxMin"/>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788848"/>
        <c:crosses val="autoZero"/>
        <c:auto val="1"/>
        <c:lblAlgn val="ctr"/>
        <c:lblOffset val="100"/>
        <c:noMultiLvlLbl val="0"/>
      </c:catAx>
      <c:valAx>
        <c:axId val="798788848"/>
        <c:scaling>
          <c:orientation val="minMax"/>
        </c:scaling>
        <c:delete val="1"/>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781400"/>
        <c:crosses val="autoZero"/>
        <c:crossBetween val="between"/>
      </c:valAx>
      <c:spPr>
        <a:noFill/>
        <a:ln>
          <a:noFill/>
        </a:ln>
        <a:effectLst/>
      </c:spPr>
    </c:plotArea>
    <c:legend>
      <c:legendPos val="t"/>
      <c:legendEntry>
        <c:idx val="1"/>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Entry>
      <c:layout>
        <c:manualLayout>
          <c:xMode val="edge"/>
          <c:yMode val="edge"/>
          <c:x val="8.7338458041084262E-3"/>
          <c:y val="0"/>
          <c:w val="0.99093946446388514"/>
          <c:h val="7.611203966396049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38804258262399E-2"/>
          <c:y val="3.2329169728141073E-2"/>
          <c:w val="0.75443703679199514"/>
          <c:h val="0.71489143577846304"/>
        </c:manualLayout>
      </c:layout>
      <c:barChart>
        <c:barDir val="col"/>
        <c:grouping val="percentStacked"/>
        <c:varyColors val="0"/>
        <c:ser>
          <c:idx val="0"/>
          <c:order val="0"/>
          <c:tx>
            <c:strRef>
              <c:f>Sheet1!$B$1</c:f>
              <c:strCache>
                <c:ptCount val="1"/>
                <c:pt idx="0">
                  <c:v>Letter</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Unexpected power outages</c:v>
                </c:pt>
                <c:pt idx="1">
                  <c:v>Planned power outages</c:v>
                </c:pt>
                <c:pt idx="2">
                  <c:v>Faults in your area e.g. damaged pole or electrical equipment</c:v>
                </c:pt>
                <c:pt idx="3">
                  <c:v>Consultation on future plans and pricing structures</c:v>
                </c:pt>
                <c:pt idx="4">
                  <c:v>Other, e.g. meter changes, streetlights, tree trimming</c:v>
                </c:pt>
              </c:strCache>
            </c:strRef>
          </c:cat>
          <c:val>
            <c:numRef>
              <c:f>Sheet1!$B$2:$B$6</c:f>
              <c:numCache>
                <c:formatCode>0%</c:formatCode>
                <c:ptCount val="5"/>
                <c:pt idx="0">
                  <c:v>0.12</c:v>
                </c:pt>
                <c:pt idx="1">
                  <c:v>0.16</c:v>
                </c:pt>
                <c:pt idx="2">
                  <c:v>0.09</c:v>
                </c:pt>
                <c:pt idx="3">
                  <c:v>0.21</c:v>
                </c:pt>
                <c:pt idx="4">
                  <c:v>0.16</c:v>
                </c:pt>
              </c:numCache>
            </c:numRef>
          </c:val>
          <c:extLst>
            <c:ext xmlns:c16="http://schemas.microsoft.com/office/drawing/2014/chart" uri="{C3380CC4-5D6E-409C-BE32-E72D297353CC}">
              <c16:uniqueId val="{00000000-F06D-47C7-B05B-1BF752DBE6B2}"/>
            </c:ext>
          </c:extLst>
        </c:ser>
        <c:ser>
          <c:idx val="1"/>
          <c:order val="1"/>
          <c:tx>
            <c:strRef>
              <c:f>Sheet1!$C$1</c:f>
              <c:strCache>
                <c:ptCount val="1"/>
                <c:pt idx="0">
                  <c:v>Text message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Unexpected power outages</c:v>
                </c:pt>
                <c:pt idx="1">
                  <c:v>Planned power outages</c:v>
                </c:pt>
                <c:pt idx="2">
                  <c:v>Faults in your area e.g. damaged pole or electrical equipment</c:v>
                </c:pt>
                <c:pt idx="3">
                  <c:v>Consultation on future plans and pricing structures</c:v>
                </c:pt>
                <c:pt idx="4">
                  <c:v>Other, e.g. meter changes, streetlights, tree trimming</c:v>
                </c:pt>
              </c:strCache>
            </c:strRef>
          </c:cat>
          <c:val>
            <c:numRef>
              <c:f>Sheet1!$C$2:$C$6</c:f>
              <c:numCache>
                <c:formatCode>0%</c:formatCode>
                <c:ptCount val="5"/>
                <c:pt idx="0">
                  <c:v>0.52</c:v>
                </c:pt>
                <c:pt idx="1">
                  <c:v>0.31</c:v>
                </c:pt>
                <c:pt idx="2">
                  <c:v>0.44</c:v>
                </c:pt>
                <c:pt idx="3">
                  <c:v>0.14000000000000001</c:v>
                </c:pt>
                <c:pt idx="4">
                  <c:v>0.18</c:v>
                </c:pt>
              </c:numCache>
            </c:numRef>
          </c:val>
          <c:extLst>
            <c:ext xmlns:c16="http://schemas.microsoft.com/office/drawing/2014/chart" uri="{C3380CC4-5D6E-409C-BE32-E72D297353CC}">
              <c16:uniqueId val="{00000001-F06D-47C7-B05B-1BF752DBE6B2}"/>
            </c:ext>
          </c:extLst>
        </c:ser>
        <c:ser>
          <c:idx val="2"/>
          <c:order val="2"/>
          <c:tx>
            <c:strRef>
              <c:f>Sheet1!$D$1</c:f>
              <c:strCache>
                <c:ptCount val="1"/>
                <c:pt idx="0">
                  <c:v>Email</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Unexpected power outages</c:v>
                </c:pt>
                <c:pt idx="1">
                  <c:v>Planned power outages</c:v>
                </c:pt>
                <c:pt idx="2">
                  <c:v>Faults in your area e.g. damaged pole or electrical equipment</c:v>
                </c:pt>
                <c:pt idx="3">
                  <c:v>Consultation on future plans and pricing structures</c:v>
                </c:pt>
                <c:pt idx="4">
                  <c:v>Other, e.g. meter changes, streetlights, tree trimming</c:v>
                </c:pt>
              </c:strCache>
            </c:strRef>
          </c:cat>
          <c:val>
            <c:numRef>
              <c:f>Sheet1!$D$2:$D$6</c:f>
              <c:numCache>
                <c:formatCode>0%</c:formatCode>
                <c:ptCount val="5"/>
                <c:pt idx="0">
                  <c:v>0.3</c:v>
                </c:pt>
                <c:pt idx="1">
                  <c:v>0.51</c:v>
                </c:pt>
                <c:pt idx="2">
                  <c:v>0.41</c:v>
                </c:pt>
                <c:pt idx="3">
                  <c:v>0.54</c:v>
                </c:pt>
                <c:pt idx="4">
                  <c:v>0.56000000000000005</c:v>
                </c:pt>
              </c:numCache>
            </c:numRef>
          </c:val>
          <c:extLst>
            <c:ext xmlns:c16="http://schemas.microsoft.com/office/drawing/2014/chart" uri="{C3380CC4-5D6E-409C-BE32-E72D297353CC}">
              <c16:uniqueId val="{00000002-F06D-47C7-B05B-1BF752DBE6B2}"/>
            </c:ext>
          </c:extLst>
        </c:ser>
        <c:ser>
          <c:idx val="3"/>
          <c:order val="3"/>
          <c:tx>
            <c:strRef>
              <c:f>Sheet1!$E$1</c:f>
              <c:strCache>
                <c:ptCount val="1"/>
                <c:pt idx="0">
                  <c:v>Website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Unexpected power outages</c:v>
                </c:pt>
                <c:pt idx="1">
                  <c:v>Planned power outages</c:v>
                </c:pt>
                <c:pt idx="2">
                  <c:v>Faults in your area e.g. damaged pole or electrical equipment</c:v>
                </c:pt>
                <c:pt idx="3">
                  <c:v>Consultation on future plans and pricing structures</c:v>
                </c:pt>
                <c:pt idx="4">
                  <c:v>Other, e.g. meter changes, streetlights, tree trimming</c:v>
                </c:pt>
              </c:strCache>
            </c:strRef>
          </c:cat>
          <c:val>
            <c:numRef>
              <c:f>Sheet1!$E$2:$E$6</c:f>
              <c:numCache>
                <c:formatCode>0%</c:formatCode>
                <c:ptCount val="5"/>
                <c:pt idx="0">
                  <c:v>0.04</c:v>
                </c:pt>
                <c:pt idx="1">
                  <c:v>0.02</c:v>
                </c:pt>
                <c:pt idx="2">
                  <c:v>0.04</c:v>
                </c:pt>
                <c:pt idx="3">
                  <c:v>0.08</c:v>
                </c:pt>
                <c:pt idx="4">
                  <c:v>0.06</c:v>
                </c:pt>
              </c:numCache>
            </c:numRef>
          </c:val>
          <c:extLst>
            <c:ext xmlns:c16="http://schemas.microsoft.com/office/drawing/2014/chart" uri="{C3380CC4-5D6E-409C-BE32-E72D297353CC}">
              <c16:uniqueId val="{00000003-F06D-47C7-B05B-1BF752DBE6B2}"/>
            </c:ext>
          </c:extLst>
        </c:ser>
        <c:ser>
          <c:idx val="4"/>
          <c:order val="4"/>
          <c:tx>
            <c:strRef>
              <c:f>Sheet1!$F$1</c:f>
              <c:strCache>
                <c:ptCount val="1"/>
                <c:pt idx="0">
                  <c:v>Social media</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Unexpected power outages</c:v>
                </c:pt>
                <c:pt idx="1">
                  <c:v>Planned power outages</c:v>
                </c:pt>
                <c:pt idx="2">
                  <c:v>Faults in your area e.g. damaged pole or electrical equipment</c:v>
                </c:pt>
                <c:pt idx="3">
                  <c:v>Consultation on future plans and pricing structures</c:v>
                </c:pt>
                <c:pt idx="4">
                  <c:v>Other, e.g. meter changes, streetlights, tree trimming</c:v>
                </c:pt>
              </c:strCache>
            </c:strRef>
          </c:cat>
          <c:val>
            <c:numRef>
              <c:f>Sheet1!$F$2:$F$6</c:f>
              <c:numCache>
                <c:formatCode>0%</c:formatCode>
                <c:ptCount val="5"/>
                <c:pt idx="0">
                  <c:v>0.02</c:v>
                </c:pt>
                <c:pt idx="1">
                  <c:v>0.02</c:v>
                </c:pt>
                <c:pt idx="2">
                  <c:v>0.02</c:v>
                </c:pt>
                <c:pt idx="3">
                  <c:v>0.03</c:v>
                </c:pt>
                <c:pt idx="4">
                  <c:v>0.05</c:v>
                </c:pt>
              </c:numCache>
            </c:numRef>
          </c:val>
          <c:extLst>
            <c:ext xmlns:c16="http://schemas.microsoft.com/office/drawing/2014/chart" uri="{C3380CC4-5D6E-409C-BE32-E72D297353CC}">
              <c16:uniqueId val="{00000004-F06D-47C7-B05B-1BF752DBE6B2}"/>
            </c:ext>
          </c:extLst>
        </c:ser>
        <c:dLbls>
          <c:dLblPos val="ctr"/>
          <c:showLegendKey val="0"/>
          <c:showVal val="1"/>
          <c:showCatName val="0"/>
          <c:showSerName val="0"/>
          <c:showPercent val="0"/>
          <c:showBubbleSize val="0"/>
        </c:dLbls>
        <c:gapWidth val="150"/>
        <c:overlap val="100"/>
        <c:axId val="798816288"/>
        <c:axId val="798817464"/>
      </c:barChart>
      <c:catAx>
        <c:axId val="79881628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17464"/>
        <c:crosses val="autoZero"/>
        <c:auto val="1"/>
        <c:lblAlgn val="ctr"/>
        <c:lblOffset val="100"/>
        <c:noMultiLvlLbl val="0"/>
      </c:catAx>
      <c:valAx>
        <c:axId val="798817464"/>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16288"/>
        <c:crosses val="autoZero"/>
        <c:crossBetween val="between"/>
      </c:valAx>
      <c:spPr>
        <a:noFill/>
        <a:ln>
          <a:noFill/>
        </a:ln>
        <a:effectLst/>
      </c:spPr>
    </c:plotArea>
    <c:legend>
      <c:legendPos val="r"/>
      <c:layout>
        <c:manualLayout>
          <c:xMode val="edge"/>
          <c:yMode val="edge"/>
          <c:x val="0.83621694744393904"/>
          <c:y val="0.31498261468234912"/>
          <c:w val="0.1303246272303239"/>
          <c:h val="0.2913351113990986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38804258262399E-2"/>
          <c:y val="3.2329169728141073E-2"/>
          <c:w val="0.75443703679199514"/>
          <c:h val="0.71489143577846304"/>
        </c:manualLayout>
      </c:layout>
      <c:barChart>
        <c:barDir val="col"/>
        <c:grouping val="percentStacked"/>
        <c:varyColors val="0"/>
        <c:ser>
          <c:idx val="0"/>
          <c:order val="0"/>
          <c:tx>
            <c:strRef>
              <c:f>Sheet1!$B$1</c:f>
              <c:strCache>
                <c:ptCount val="1"/>
                <c:pt idx="0">
                  <c:v>Yes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Sheet1!$B$2:$B$6</c:f>
              <c:numCache>
                <c:formatCode>0%</c:formatCode>
                <c:ptCount val="5"/>
                <c:pt idx="0">
                  <c:v>0.21</c:v>
                </c:pt>
                <c:pt idx="1">
                  <c:v>0.21</c:v>
                </c:pt>
                <c:pt idx="2">
                  <c:v>0.18</c:v>
                </c:pt>
                <c:pt idx="3">
                  <c:v>0.28000000000000003</c:v>
                </c:pt>
                <c:pt idx="4">
                  <c:v>0.36</c:v>
                </c:pt>
              </c:numCache>
            </c:numRef>
          </c:val>
          <c:extLst>
            <c:ext xmlns:c16="http://schemas.microsoft.com/office/drawing/2014/chart" uri="{C3380CC4-5D6E-409C-BE32-E72D297353CC}">
              <c16:uniqueId val="{00000000-3EB3-4D51-816B-D8D96CF4DD78}"/>
            </c:ext>
          </c:extLst>
        </c:ser>
        <c:ser>
          <c:idx val="1"/>
          <c:order val="1"/>
          <c:tx>
            <c:strRef>
              <c:f>Sheet1!$C$1</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Sheet1!$C$2:$C$6</c:f>
              <c:numCache>
                <c:formatCode>0%</c:formatCode>
                <c:ptCount val="5"/>
                <c:pt idx="0">
                  <c:v>0.47</c:v>
                </c:pt>
                <c:pt idx="1">
                  <c:v>0.47</c:v>
                </c:pt>
                <c:pt idx="2">
                  <c:v>0.54</c:v>
                </c:pt>
                <c:pt idx="3">
                  <c:v>0.36</c:v>
                </c:pt>
                <c:pt idx="4">
                  <c:v>0.28000000000000003</c:v>
                </c:pt>
              </c:numCache>
            </c:numRef>
          </c:val>
          <c:extLst>
            <c:ext xmlns:c16="http://schemas.microsoft.com/office/drawing/2014/chart" uri="{C3380CC4-5D6E-409C-BE32-E72D297353CC}">
              <c16:uniqueId val="{00000001-3EB3-4D51-816B-D8D96CF4DD78}"/>
            </c:ext>
          </c:extLst>
        </c:ser>
        <c:ser>
          <c:idx val="2"/>
          <c:order val="2"/>
          <c:tx>
            <c:strRef>
              <c:f>Sheet1!$D$1</c:f>
              <c:strCache>
                <c:ptCount val="1"/>
                <c:pt idx="0">
                  <c:v>Don't Know</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Sheet1!$D$2:$D$6</c:f>
              <c:numCache>
                <c:formatCode>0%</c:formatCode>
                <c:ptCount val="5"/>
                <c:pt idx="0">
                  <c:v>0.32</c:v>
                </c:pt>
                <c:pt idx="1">
                  <c:v>0.32</c:v>
                </c:pt>
                <c:pt idx="2">
                  <c:v>0.28000000000000003</c:v>
                </c:pt>
                <c:pt idx="3">
                  <c:v>0.36</c:v>
                </c:pt>
                <c:pt idx="4">
                  <c:v>0.36</c:v>
                </c:pt>
              </c:numCache>
            </c:numRef>
          </c:val>
          <c:extLst>
            <c:ext xmlns:c16="http://schemas.microsoft.com/office/drawing/2014/chart" uri="{C3380CC4-5D6E-409C-BE32-E72D297353CC}">
              <c16:uniqueId val="{00000002-3EB3-4D51-816B-D8D96CF4DD78}"/>
            </c:ext>
          </c:extLst>
        </c:ser>
        <c:dLbls>
          <c:dLblPos val="ctr"/>
          <c:showLegendKey val="0"/>
          <c:showVal val="1"/>
          <c:showCatName val="0"/>
          <c:showSerName val="0"/>
          <c:showPercent val="0"/>
          <c:showBubbleSize val="0"/>
        </c:dLbls>
        <c:gapWidth val="150"/>
        <c:overlap val="100"/>
        <c:axId val="798806096"/>
        <c:axId val="798806488"/>
      </c:barChart>
      <c:catAx>
        <c:axId val="7988060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06488"/>
        <c:crosses val="autoZero"/>
        <c:auto val="1"/>
        <c:lblAlgn val="ctr"/>
        <c:lblOffset val="100"/>
        <c:noMultiLvlLbl val="0"/>
      </c:catAx>
      <c:valAx>
        <c:axId val="798806488"/>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06096"/>
        <c:crosses val="autoZero"/>
        <c:crossBetween val="between"/>
      </c:valAx>
      <c:spPr>
        <a:noFill/>
        <a:ln>
          <a:noFill/>
        </a:ln>
        <a:effectLst/>
      </c:spPr>
    </c:plotArea>
    <c:legend>
      <c:legendPos val="r"/>
      <c:layout>
        <c:manualLayout>
          <c:xMode val="edge"/>
          <c:yMode val="edge"/>
          <c:x val="0.82819930914472895"/>
          <c:y val="0.30028753753319409"/>
          <c:w val="0.11647797649455723"/>
          <c:h val="0.17480106683945917"/>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438259260877282"/>
          <c:y val="9.992652461425422E-2"/>
          <c:w val="0.81857814318567668"/>
          <c:h val="0.8500861455506894"/>
        </c:manualLayout>
      </c:layout>
      <c:barChart>
        <c:barDir val="bar"/>
        <c:grouping val="percentStacked"/>
        <c:varyColors val="0"/>
        <c:ser>
          <c:idx val="0"/>
          <c:order val="0"/>
          <c:tx>
            <c:strRef>
              <c:f>Sheet1!$B$1</c:f>
              <c:strCache>
                <c:ptCount val="1"/>
                <c:pt idx="0">
                  <c:v>Very satisfied</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How much time the notification gave your business to plan ahead</c:v>
                </c:pt>
                <c:pt idx="1">
                  <c:v>How much information your business received about why the outage was occurring</c:v>
                </c:pt>
              </c:strCache>
            </c:strRef>
          </c:cat>
          <c:val>
            <c:numRef>
              <c:f>Sheet1!$B$2:$B$3</c:f>
              <c:numCache>
                <c:formatCode>0%</c:formatCode>
                <c:ptCount val="2"/>
                <c:pt idx="0">
                  <c:v>0.32</c:v>
                </c:pt>
                <c:pt idx="1">
                  <c:v>0.19</c:v>
                </c:pt>
              </c:numCache>
            </c:numRef>
          </c:val>
          <c:extLst>
            <c:ext xmlns:c16="http://schemas.microsoft.com/office/drawing/2014/chart" uri="{C3380CC4-5D6E-409C-BE32-E72D297353CC}">
              <c16:uniqueId val="{00000000-A72E-4F2B-A5B8-E6A5A66C09F4}"/>
            </c:ext>
          </c:extLst>
        </c:ser>
        <c:ser>
          <c:idx val="1"/>
          <c:order val="1"/>
          <c:tx>
            <c:strRef>
              <c:f>Sheet1!$C$1</c:f>
              <c:strCache>
                <c:ptCount val="1"/>
                <c:pt idx="0">
                  <c:v>Quite satisfied</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How much time the notification gave your business to plan ahead</c:v>
                </c:pt>
                <c:pt idx="1">
                  <c:v>How much information your business received about why the outage was occurring</c:v>
                </c:pt>
              </c:strCache>
            </c:strRef>
          </c:cat>
          <c:val>
            <c:numRef>
              <c:f>Sheet1!$C$2:$C$3</c:f>
              <c:numCache>
                <c:formatCode>0%</c:formatCode>
                <c:ptCount val="2"/>
                <c:pt idx="0">
                  <c:v>0.5</c:v>
                </c:pt>
                <c:pt idx="1">
                  <c:v>0.49</c:v>
                </c:pt>
              </c:numCache>
            </c:numRef>
          </c:val>
          <c:extLst>
            <c:ext xmlns:c16="http://schemas.microsoft.com/office/drawing/2014/chart" uri="{C3380CC4-5D6E-409C-BE32-E72D297353CC}">
              <c16:uniqueId val="{00000001-A72E-4F2B-A5B8-E6A5A66C09F4}"/>
            </c:ext>
          </c:extLst>
        </c:ser>
        <c:ser>
          <c:idx val="2"/>
          <c:order val="2"/>
          <c:tx>
            <c:strRef>
              <c:f>Sheet1!$D$1</c:f>
              <c:strCache>
                <c:ptCount val="1"/>
                <c:pt idx="0">
                  <c:v>Neither satisfied or dissatisfied</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How much time the notification gave your business to plan ahead</c:v>
                </c:pt>
                <c:pt idx="1">
                  <c:v>How much information your business received about why the outage was occurring</c:v>
                </c:pt>
              </c:strCache>
            </c:strRef>
          </c:cat>
          <c:val>
            <c:numRef>
              <c:f>Sheet1!$D$2:$D$3</c:f>
              <c:numCache>
                <c:formatCode>0%</c:formatCode>
                <c:ptCount val="2"/>
                <c:pt idx="0">
                  <c:v>0.1</c:v>
                </c:pt>
                <c:pt idx="1">
                  <c:v>0.21</c:v>
                </c:pt>
              </c:numCache>
            </c:numRef>
          </c:val>
          <c:extLst>
            <c:ext xmlns:c16="http://schemas.microsoft.com/office/drawing/2014/chart" uri="{C3380CC4-5D6E-409C-BE32-E72D297353CC}">
              <c16:uniqueId val="{00000002-A72E-4F2B-A5B8-E6A5A66C09F4}"/>
            </c:ext>
          </c:extLst>
        </c:ser>
        <c:ser>
          <c:idx val="3"/>
          <c:order val="3"/>
          <c:tx>
            <c:strRef>
              <c:f>Sheet1!$E$1</c:f>
              <c:strCache>
                <c:ptCount val="1"/>
                <c:pt idx="0">
                  <c:v>Quite dissatisfied</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How much time the notification gave your business to plan ahead</c:v>
                </c:pt>
                <c:pt idx="1">
                  <c:v>How much information your business received about why the outage was occurring</c:v>
                </c:pt>
              </c:strCache>
            </c:strRef>
          </c:cat>
          <c:val>
            <c:numRef>
              <c:f>Sheet1!$E$2:$E$3</c:f>
              <c:numCache>
                <c:formatCode>0%</c:formatCode>
                <c:ptCount val="2"/>
                <c:pt idx="0">
                  <c:v>0.05</c:v>
                </c:pt>
                <c:pt idx="1">
                  <c:v>0.08</c:v>
                </c:pt>
              </c:numCache>
            </c:numRef>
          </c:val>
          <c:extLst>
            <c:ext xmlns:c16="http://schemas.microsoft.com/office/drawing/2014/chart" uri="{C3380CC4-5D6E-409C-BE32-E72D297353CC}">
              <c16:uniqueId val="{00000003-A72E-4F2B-A5B8-E6A5A66C09F4}"/>
            </c:ext>
          </c:extLst>
        </c:ser>
        <c:ser>
          <c:idx val="4"/>
          <c:order val="4"/>
          <c:tx>
            <c:strRef>
              <c:f>Sheet1!$F$1</c:f>
              <c:strCache>
                <c:ptCount val="1"/>
                <c:pt idx="0">
                  <c:v>Very dissatisfied</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How much time the notification gave your business to plan ahead</c:v>
                </c:pt>
                <c:pt idx="1">
                  <c:v>How much information your business received about why the outage was occurring</c:v>
                </c:pt>
              </c:strCache>
            </c:strRef>
          </c:cat>
          <c:val>
            <c:numRef>
              <c:f>Sheet1!$F$2:$F$3</c:f>
              <c:numCache>
                <c:formatCode>General</c:formatCode>
                <c:ptCount val="2"/>
              </c:numCache>
            </c:numRef>
          </c:val>
          <c:extLst>
            <c:ext xmlns:c16="http://schemas.microsoft.com/office/drawing/2014/chart" uri="{C3380CC4-5D6E-409C-BE32-E72D297353CC}">
              <c16:uniqueId val="{00000004-A72E-4F2B-A5B8-E6A5A66C09F4}"/>
            </c:ext>
          </c:extLst>
        </c:ser>
        <c:ser>
          <c:idx val="5"/>
          <c:order val="5"/>
          <c:tx>
            <c:strRef>
              <c:f>Sheet1!$G$1</c:f>
              <c:strCache>
                <c:ptCount val="1"/>
                <c:pt idx="0">
                  <c:v>Don't Know</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Sheet1!$A$2:$A$3</c:f>
              <c:strCache>
                <c:ptCount val="2"/>
                <c:pt idx="0">
                  <c:v>How much time the notification gave your business to plan ahead</c:v>
                </c:pt>
                <c:pt idx="1">
                  <c:v>How much information your business received about why the outage was occurring</c:v>
                </c:pt>
              </c:strCache>
            </c:strRef>
          </c:cat>
          <c:val>
            <c:numRef>
              <c:f>Sheet1!$G$2:$G$3</c:f>
              <c:numCache>
                <c:formatCode>0%</c:formatCode>
                <c:ptCount val="2"/>
                <c:pt idx="0">
                  <c:v>0.03</c:v>
                </c:pt>
                <c:pt idx="1">
                  <c:v>0.03</c:v>
                </c:pt>
              </c:numCache>
            </c:numRef>
          </c:val>
          <c:extLst>
            <c:ext xmlns:c16="http://schemas.microsoft.com/office/drawing/2014/chart" uri="{C3380CC4-5D6E-409C-BE32-E72D297353CC}">
              <c16:uniqueId val="{00000005-A72E-4F2B-A5B8-E6A5A66C09F4}"/>
            </c:ext>
          </c:extLst>
        </c:ser>
        <c:dLbls>
          <c:dLblPos val="ctr"/>
          <c:showLegendKey val="0"/>
          <c:showVal val="1"/>
          <c:showCatName val="0"/>
          <c:showSerName val="0"/>
          <c:showPercent val="0"/>
          <c:showBubbleSize val="0"/>
        </c:dLbls>
        <c:gapWidth val="150"/>
        <c:overlap val="100"/>
        <c:axId val="798807272"/>
        <c:axId val="798807664"/>
      </c:barChart>
      <c:catAx>
        <c:axId val="798807272"/>
        <c:scaling>
          <c:orientation val="maxMin"/>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07664"/>
        <c:crosses val="autoZero"/>
        <c:auto val="1"/>
        <c:lblAlgn val="ctr"/>
        <c:lblOffset val="100"/>
        <c:noMultiLvlLbl val="0"/>
      </c:catAx>
      <c:valAx>
        <c:axId val="798807664"/>
        <c:scaling>
          <c:orientation val="minMax"/>
        </c:scaling>
        <c:delete val="1"/>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07272"/>
        <c:crosses val="autoZero"/>
        <c:crossBetween val="between"/>
      </c:valAx>
      <c:spPr>
        <a:noFill/>
        <a:ln>
          <a:noFill/>
        </a:ln>
        <a:effectLst/>
      </c:spPr>
    </c:plotArea>
    <c:legend>
      <c:legendPos val="t"/>
      <c:layout>
        <c:manualLayout>
          <c:xMode val="edge"/>
          <c:yMode val="edge"/>
          <c:x val="0.10000002525240409"/>
          <c:y val="6.4658339456282146E-2"/>
          <c:w val="0.89999997474759585"/>
          <c:h val="5.6331900466886901E-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38804258262399E-2"/>
          <c:y val="3.2329169728141073E-2"/>
          <c:w val="0.75443703679199514"/>
          <c:h val="0.71489143577846304"/>
        </c:manualLayout>
      </c:layout>
      <c:barChart>
        <c:barDir val="col"/>
        <c:grouping val="percentStacked"/>
        <c:varyColors val="0"/>
        <c:ser>
          <c:idx val="0"/>
          <c:order val="0"/>
          <c:tx>
            <c:strRef>
              <c:f>Sheet1!$B$1</c:f>
              <c:strCache>
                <c:ptCount val="1"/>
                <c:pt idx="0">
                  <c:v>Important</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Sheet1!$B$2:$B$6</c:f>
              <c:numCache>
                <c:formatCode>0%</c:formatCode>
                <c:ptCount val="5"/>
                <c:pt idx="0">
                  <c:v>0.64</c:v>
                </c:pt>
                <c:pt idx="1">
                  <c:v>0.66</c:v>
                </c:pt>
                <c:pt idx="2">
                  <c:v>0.56000000000000005</c:v>
                </c:pt>
                <c:pt idx="3">
                  <c:v>0.7</c:v>
                </c:pt>
                <c:pt idx="4">
                  <c:v>0.76</c:v>
                </c:pt>
              </c:numCache>
            </c:numRef>
          </c:val>
          <c:extLst>
            <c:ext xmlns:c16="http://schemas.microsoft.com/office/drawing/2014/chart" uri="{C3380CC4-5D6E-409C-BE32-E72D297353CC}">
              <c16:uniqueId val="{00000000-BC8D-4598-A3AF-C3F8A801B30F}"/>
            </c:ext>
          </c:extLst>
        </c:ser>
        <c:ser>
          <c:idx val="1"/>
          <c:order val="1"/>
          <c:tx>
            <c:strRef>
              <c:f>Sheet1!$C$1</c:f>
              <c:strCache>
                <c:ptCount val="1"/>
                <c:pt idx="0">
                  <c:v>Not important</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Sheet1!$C$2:$C$6</c:f>
              <c:numCache>
                <c:formatCode>0%</c:formatCode>
                <c:ptCount val="5"/>
                <c:pt idx="0">
                  <c:v>0.15</c:v>
                </c:pt>
                <c:pt idx="1">
                  <c:v>0.12</c:v>
                </c:pt>
                <c:pt idx="2">
                  <c:v>0.21</c:v>
                </c:pt>
                <c:pt idx="3">
                  <c:v>0.23</c:v>
                </c:pt>
                <c:pt idx="4">
                  <c:v>0.12</c:v>
                </c:pt>
              </c:numCache>
            </c:numRef>
          </c:val>
          <c:extLst>
            <c:ext xmlns:c16="http://schemas.microsoft.com/office/drawing/2014/chart" uri="{C3380CC4-5D6E-409C-BE32-E72D297353CC}">
              <c16:uniqueId val="{00000001-BC8D-4598-A3AF-C3F8A801B30F}"/>
            </c:ext>
          </c:extLst>
        </c:ser>
        <c:ser>
          <c:idx val="2"/>
          <c:order val="2"/>
          <c:tx>
            <c:strRef>
              <c:f>Sheet1!$D$1</c:f>
              <c:strCache>
                <c:ptCount val="1"/>
                <c:pt idx="0">
                  <c:v>Don't Know</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Sheet1!$D$2:$D$6</c:f>
              <c:numCache>
                <c:formatCode>0%</c:formatCode>
                <c:ptCount val="5"/>
                <c:pt idx="0">
                  <c:v>0.21</c:v>
                </c:pt>
                <c:pt idx="1">
                  <c:v>0.22</c:v>
                </c:pt>
                <c:pt idx="2">
                  <c:v>0.23</c:v>
                </c:pt>
                <c:pt idx="3">
                  <c:v>0.06</c:v>
                </c:pt>
                <c:pt idx="4">
                  <c:v>0.12</c:v>
                </c:pt>
              </c:numCache>
            </c:numRef>
          </c:val>
          <c:extLst>
            <c:ext xmlns:c16="http://schemas.microsoft.com/office/drawing/2014/chart" uri="{C3380CC4-5D6E-409C-BE32-E72D297353CC}">
              <c16:uniqueId val="{00000002-BC8D-4598-A3AF-C3F8A801B30F}"/>
            </c:ext>
          </c:extLst>
        </c:ser>
        <c:dLbls>
          <c:dLblPos val="ctr"/>
          <c:showLegendKey val="0"/>
          <c:showVal val="1"/>
          <c:showCatName val="0"/>
          <c:showSerName val="0"/>
          <c:showPercent val="0"/>
          <c:showBubbleSize val="0"/>
        </c:dLbls>
        <c:gapWidth val="150"/>
        <c:overlap val="100"/>
        <c:axId val="798825696"/>
        <c:axId val="798820992"/>
      </c:barChart>
      <c:catAx>
        <c:axId val="79882569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20992"/>
        <c:crosses val="autoZero"/>
        <c:auto val="1"/>
        <c:lblAlgn val="ctr"/>
        <c:lblOffset val="100"/>
        <c:noMultiLvlLbl val="0"/>
      </c:catAx>
      <c:valAx>
        <c:axId val="79882099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25696"/>
        <c:crosses val="autoZero"/>
        <c:crossBetween val="between"/>
      </c:valAx>
      <c:spPr>
        <a:noFill/>
        <a:ln>
          <a:noFill/>
        </a:ln>
        <a:effectLst/>
      </c:spPr>
    </c:plotArea>
    <c:legend>
      <c:legendPos val="r"/>
      <c:layout>
        <c:manualLayout>
          <c:xMode val="edge"/>
          <c:yMode val="edge"/>
          <c:x val="0.80735344956678234"/>
          <c:y val="0.30028753753319409"/>
          <c:w val="0.1822226105480807"/>
          <c:h val="0.33350790005033354"/>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0934349052365659"/>
          <c:y val="9.992652461425422E-2"/>
          <c:w val="0.56361724527079293"/>
          <c:h val="0.8500861455506894"/>
        </c:manualLayout>
      </c:layout>
      <c:barChart>
        <c:barDir val="bar"/>
        <c:grouping val="clustered"/>
        <c:varyColors val="0"/>
        <c:ser>
          <c:idx val="0"/>
          <c:order val="0"/>
          <c:tx>
            <c:strRef>
              <c:f>Sheet1!$B$1</c:f>
              <c:strCache>
                <c:ptCount val="1"/>
                <c:pt idx="0">
                  <c:v>Yes</c:v>
                </c:pt>
              </c:strCache>
            </c:strRef>
          </c:tx>
          <c:spPr>
            <a:solidFill>
              <a:schemeClr val="accent1"/>
            </a:solidFill>
            <a:ln>
              <a:noFill/>
            </a:ln>
            <a:effectLst/>
          </c:spPr>
          <c:invertIfNegative val="0"/>
          <c:dPt>
            <c:idx val="6"/>
            <c:invertIfNegative val="0"/>
            <c:bubble3D val="0"/>
            <c:spPr>
              <a:solidFill>
                <a:schemeClr val="accent1"/>
              </a:solidFill>
              <a:ln>
                <a:noFill/>
              </a:ln>
              <a:effectLst/>
            </c:spPr>
            <c:extLst>
              <c:ext xmlns:c16="http://schemas.microsoft.com/office/drawing/2014/chart" uri="{C3380CC4-5D6E-409C-BE32-E72D297353CC}">
                <c16:uniqueId val="{00000001-712B-4EF4-A107-BECF3BE397EC}"/>
              </c:ext>
            </c:extLst>
          </c:dPt>
          <c:dPt>
            <c:idx val="7"/>
            <c:invertIfNegative val="0"/>
            <c:bubble3D val="0"/>
            <c:spPr>
              <a:solidFill>
                <a:schemeClr val="accent2"/>
              </a:solidFill>
              <a:ln>
                <a:noFill/>
              </a:ln>
              <a:effectLst/>
            </c:spPr>
            <c:extLst>
              <c:ext xmlns:c16="http://schemas.microsoft.com/office/drawing/2014/chart" uri="{C3380CC4-5D6E-409C-BE32-E72D297353CC}">
                <c16:uniqueId val="{00000003-712B-4EF4-A107-BECF3BE397EC}"/>
              </c:ext>
            </c:extLst>
          </c:dPt>
          <c:dPt>
            <c:idx val="8"/>
            <c:invertIfNegative val="0"/>
            <c:bubble3D val="0"/>
            <c:spPr>
              <a:solidFill>
                <a:schemeClr val="tx1"/>
              </a:solidFill>
              <a:ln>
                <a:noFill/>
              </a:ln>
              <a:effectLst/>
            </c:spPr>
            <c:extLst>
              <c:ext xmlns:c16="http://schemas.microsoft.com/office/drawing/2014/chart" uri="{C3380CC4-5D6E-409C-BE32-E72D297353CC}">
                <c16:uniqueId val="{00000005-712B-4EF4-A107-BECF3BE397EC}"/>
              </c:ext>
            </c:extLst>
          </c:dPt>
          <c:dLbls>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We’d use it to monitor the business’s usage and adapt our behaviours</c:v>
                </c:pt>
                <c:pt idx="1">
                  <c:v>We’d use it to check whether our usage was increasing or decreasing compared to the same time the year before</c:v>
                </c:pt>
                <c:pt idx="2">
                  <c:v>We’d use it to see which equipment was using the most electricity </c:v>
                </c:pt>
                <c:pt idx="3">
                  <c:v>We’d use it to check our usage against our quarterly bill</c:v>
                </c:pt>
                <c:pt idx="4">
                  <c:v>We’d use it to receive information/tips about how to save money or change our usage</c:v>
                </c:pt>
                <c:pt idx="5">
                  <c:v>We’d use it to receive alerts about our usage </c:v>
                </c:pt>
                <c:pt idx="6">
                  <c:v>We’d use it to change the hours or the way we operate our business</c:v>
                </c:pt>
                <c:pt idx="7">
                  <c:v>We probably wouldn’t use it at all</c:v>
                </c:pt>
                <c:pt idx="8">
                  <c:v>Don’t know </c:v>
                </c:pt>
              </c:strCache>
            </c:strRef>
          </c:cat>
          <c:val>
            <c:numRef>
              <c:f>Sheet1!$B$2:$B$10</c:f>
              <c:numCache>
                <c:formatCode>0%</c:formatCode>
                <c:ptCount val="9"/>
                <c:pt idx="0">
                  <c:v>0.42</c:v>
                </c:pt>
                <c:pt idx="1">
                  <c:v>0.35</c:v>
                </c:pt>
                <c:pt idx="2">
                  <c:v>0.32</c:v>
                </c:pt>
                <c:pt idx="3">
                  <c:v>0.28999999999999998</c:v>
                </c:pt>
                <c:pt idx="4">
                  <c:v>0.28000000000000003</c:v>
                </c:pt>
                <c:pt idx="5">
                  <c:v>0.27</c:v>
                </c:pt>
                <c:pt idx="6">
                  <c:v>0.25</c:v>
                </c:pt>
                <c:pt idx="7">
                  <c:v>0.19</c:v>
                </c:pt>
                <c:pt idx="8">
                  <c:v>0.14000000000000001</c:v>
                </c:pt>
              </c:numCache>
            </c:numRef>
          </c:val>
          <c:extLst>
            <c:ext xmlns:c16="http://schemas.microsoft.com/office/drawing/2014/chart" uri="{C3380CC4-5D6E-409C-BE32-E72D297353CC}">
              <c16:uniqueId val="{00000006-712B-4EF4-A107-BECF3BE397EC}"/>
            </c:ext>
          </c:extLst>
        </c:ser>
        <c:dLbls>
          <c:dLblPos val="ctr"/>
          <c:showLegendKey val="0"/>
          <c:showVal val="1"/>
          <c:showCatName val="0"/>
          <c:showSerName val="0"/>
          <c:showPercent val="0"/>
          <c:showBubbleSize val="0"/>
        </c:dLbls>
        <c:gapWidth val="150"/>
        <c:axId val="798824520"/>
        <c:axId val="798827264"/>
      </c:barChart>
      <c:catAx>
        <c:axId val="798824520"/>
        <c:scaling>
          <c:orientation val="maxMin"/>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crossAx val="798827264"/>
        <c:crosses val="autoZero"/>
        <c:auto val="1"/>
        <c:lblAlgn val="ctr"/>
        <c:lblOffset val="100"/>
        <c:noMultiLvlLbl val="0"/>
      </c:catAx>
      <c:valAx>
        <c:axId val="798827264"/>
        <c:scaling>
          <c:orientation val="minMax"/>
        </c:scaling>
        <c:delete val="1"/>
        <c:axPos val="t"/>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24520"/>
        <c:crosses val="autoZero"/>
        <c:crossBetween val="between"/>
      </c:valAx>
      <c:spPr>
        <a:noFill/>
        <a:ln>
          <a:noFill/>
        </a:ln>
        <a:effectLst/>
      </c:spPr>
    </c:plotArea>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7638804258262399E-2"/>
          <c:y val="3.2329169728141073E-2"/>
          <c:w val="0.75443703679199514"/>
          <c:h val="0.71489143577846304"/>
        </c:manualLayout>
      </c:layout>
      <c:barChart>
        <c:barDir val="col"/>
        <c:grouping val="percentStacked"/>
        <c:varyColors val="0"/>
        <c:ser>
          <c:idx val="0"/>
          <c:order val="0"/>
          <c:tx>
            <c:strRef>
              <c:f>Sheet1!$B$1</c:f>
              <c:strCache>
                <c:ptCount val="1"/>
                <c:pt idx="0">
                  <c:v>Option A
No change
Next day with no intervals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Sheet1!$B$2:$B$6</c:f>
              <c:numCache>
                <c:formatCode>0%</c:formatCode>
                <c:ptCount val="5"/>
                <c:pt idx="0">
                  <c:v>0.54</c:v>
                </c:pt>
                <c:pt idx="1">
                  <c:v>0.57999999999999996</c:v>
                </c:pt>
                <c:pt idx="2">
                  <c:v>0.51</c:v>
                </c:pt>
                <c:pt idx="3">
                  <c:v>0.43</c:v>
                </c:pt>
                <c:pt idx="4">
                  <c:v>0.4</c:v>
                </c:pt>
              </c:numCache>
            </c:numRef>
          </c:val>
          <c:extLst>
            <c:ext xmlns:c16="http://schemas.microsoft.com/office/drawing/2014/chart" uri="{C3380CC4-5D6E-409C-BE32-E72D297353CC}">
              <c16:uniqueId val="{00000000-BFFA-4E04-9CA3-7F24190461C1}"/>
            </c:ext>
          </c:extLst>
        </c:ser>
        <c:ser>
          <c:idx val="1"/>
          <c:order val="1"/>
          <c:tx>
            <c:strRef>
              <c:f>Sheet1!$C$1</c:f>
              <c:strCache>
                <c:ptCount val="1"/>
                <c:pt idx="0">
                  <c:v>Option B
Next day with 15min intervals
Additional $1.20/yr</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Sheet1!$C$2:$C$6</c:f>
              <c:numCache>
                <c:formatCode>0%</c:formatCode>
                <c:ptCount val="5"/>
                <c:pt idx="0">
                  <c:v>0.2</c:v>
                </c:pt>
                <c:pt idx="1">
                  <c:v>0.14000000000000001</c:v>
                </c:pt>
                <c:pt idx="2">
                  <c:v>0.28000000000000003</c:v>
                </c:pt>
                <c:pt idx="3">
                  <c:v>0.3</c:v>
                </c:pt>
                <c:pt idx="4">
                  <c:v>0.3</c:v>
                </c:pt>
              </c:numCache>
            </c:numRef>
          </c:val>
          <c:extLst>
            <c:ext xmlns:c16="http://schemas.microsoft.com/office/drawing/2014/chart" uri="{C3380CC4-5D6E-409C-BE32-E72D297353CC}">
              <c16:uniqueId val="{00000001-BFFA-4E04-9CA3-7F24190461C1}"/>
            </c:ext>
          </c:extLst>
        </c:ser>
        <c:ser>
          <c:idx val="2"/>
          <c:order val="2"/>
          <c:tx>
            <c:strRef>
              <c:f>Sheet1!$D$1</c:f>
              <c:strCache>
                <c:ptCount val="1"/>
                <c:pt idx="0">
                  <c:v>Option C
Real time with 15min intervals
Additional $1.40/yr</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Total
(n=201)</c:v>
                </c:pt>
                <c:pt idx="1">
                  <c:v>Sole trader
(n=90)</c:v>
                </c:pt>
                <c:pt idx="2">
                  <c:v>1-4 Employees
(n=39*)</c:v>
                </c:pt>
                <c:pt idx="3">
                  <c:v>5-19 Employees
(n=47*)</c:v>
                </c:pt>
                <c:pt idx="4">
                  <c:v>20+ Employees
(n=25*)</c:v>
                </c:pt>
              </c:strCache>
            </c:strRef>
          </c:cat>
          <c:val>
            <c:numRef>
              <c:f>Sheet1!$D$2:$D$6</c:f>
              <c:numCache>
                <c:formatCode>0%</c:formatCode>
                <c:ptCount val="5"/>
                <c:pt idx="0">
                  <c:v>0.26</c:v>
                </c:pt>
                <c:pt idx="1">
                  <c:v>0.28000000000000003</c:v>
                </c:pt>
                <c:pt idx="2">
                  <c:v>0.21</c:v>
                </c:pt>
                <c:pt idx="3">
                  <c:v>0.26</c:v>
                </c:pt>
                <c:pt idx="4">
                  <c:v>0.24</c:v>
                </c:pt>
              </c:numCache>
            </c:numRef>
          </c:val>
          <c:extLst>
            <c:ext xmlns:c16="http://schemas.microsoft.com/office/drawing/2014/chart" uri="{C3380CC4-5D6E-409C-BE32-E72D297353CC}">
              <c16:uniqueId val="{00000002-BFFA-4E04-9CA3-7F24190461C1}"/>
            </c:ext>
          </c:extLst>
        </c:ser>
        <c:dLbls>
          <c:dLblPos val="ctr"/>
          <c:showLegendKey val="0"/>
          <c:showVal val="1"/>
          <c:showCatName val="0"/>
          <c:showSerName val="0"/>
          <c:showPercent val="0"/>
          <c:showBubbleSize val="0"/>
        </c:dLbls>
        <c:gapWidth val="150"/>
        <c:overlap val="100"/>
        <c:axId val="798822560"/>
        <c:axId val="798821384"/>
      </c:barChart>
      <c:catAx>
        <c:axId val="798822560"/>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21384"/>
        <c:crosses val="autoZero"/>
        <c:auto val="1"/>
        <c:lblAlgn val="ctr"/>
        <c:lblOffset val="100"/>
        <c:noMultiLvlLbl val="0"/>
      </c:catAx>
      <c:valAx>
        <c:axId val="798821384"/>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22560"/>
        <c:crosses val="autoZero"/>
        <c:crossBetween val="between"/>
      </c:valAx>
      <c:spPr>
        <a:noFill/>
        <a:ln>
          <a:noFill/>
        </a:ln>
        <a:effectLst/>
      </c:spPr>
    </c:plotArea>
    <c:legend>
      <c:legendPos val="r"/>
      <c:layout>
        <c:manualLayout>
          <c:xMode val="edge"/>
          <c:yMode val="edge"/>
          <c:x val="0.80735344956678234"/>
          <c:y val="0.10043448830468565"/>
          <c:w val="0.1822226105480807"/>
          <c:h val="0.53336094927884203"/>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n-AU" sz="1600" dirty="0">
                <a:solidFill>
                  <a:schemeClr val="tx1"/>
                </a:solidFill>
              </a:rPr>
              <a:t>Incidence</a:t>
            </a:r>
            <a:r>
              <a:rPr lang="en-AU" sz="1600" baseline="0" dirty="0">
                <a:solidFill>
                  <a:schemeClr val="tx1"/>
                </a:solidFill>
              </a:rPr>
              <a:t> of Solar Panels</a:t>
            </a:r>
            <a:endParaRPr lang="en-AU" sz="1600" dirty="0">
              <a:solidFill>
                <a:schemeClr val="tx1"/>
              </a:solidFill>
            </a:endParaRPr>
          </a:p>
        </c:rich>
      </c:tx>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1.7638696223410893E-2"/>
          <c:y val="0.15870683321087437"/>
          <c:w val="0.75443703679199514"/>
          <c:h val="0.71489143577846304"/>
        </c:manualLayout>
      </c:layout>
      <c:barChart>
        <c:barDir val="col"/>
        <c:grouping val="percentStacked"/>
        <c:varyColors val="0"/>
        <c:ser>
          <c:idx val="0"/>
          <c:order val="0"/>
          <c:tx>
            <c:strRef>
              <c:f>Sheet1!$B$1</c:f>
              <c:strCache>
                <c:ptCount val="1"/>
                <c:pt idx="0">
                  <c:v>Yes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Total
(n=201)</c:v>
                </c:pt>
              </c:strCache>
            </c:strRef>
          </c:cat>
          <c:val>
            <c:numRef>
              <c:f>Sheet1!$B$2</c:f>
              <c:numCache>
                <c:formatCode>0%</c:formatCode>
                <c:ptCount val="1"/>
                <c:pt idx="0">
                  <c:v>0.1</c:v>
                </c:pt>
              </c:numCache>
            </c:numRef>
          </c:val>
          <c:extLst>
            <c:ext xmlns:c16="http://schemas.microsoft.com/office/drawing/2014/chart" uri="{C3380CC4-5D6E-409C-BE32-E72D297353CC}">
              <c16:uniqueId val="{00000000-460C-4884-84C8-8A54FAE68757}"/>
            </c:ext>
          </c:extLst>
        </c:ser>
        <c:ser>
          <c:idx val="1"/>
          <c:order val="1"/>
          <c:tx>
            <c:strRef>
              <c:f>Sheet1!$C$1</c:f>
              <c:strCache>
                <c:ptCount val="1"/>
                <c:pt idx="0">
                  <c:v>No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Total
(n=201)</c:v>
                </c:pt>
              </c:strCache>
            </c:strRef>
          </c:cat>
          <c:val>
            <c:numRef>
              <c:f>Sheet1!$C$2</c:f>
              <c:numCache>
                <c:formatCode>0%</c:formatCode>
                <c:ptCount val="1"/>
                <c:pt idx="0">
                  <c:v>0.84</c:v>
                </c:pt>
              </c:numCache>
            </c:numRef>
          </c:val>
          <c:extLst>
            <c:ext xmlns:c16="http://schemas.microsoft.com/office/drawing/2014/chart" uri="{C3380CC4-5D6E-409C-BE32-E72D297353CC}">
              <c16:uniqueId val="{00000001-460C-4884-84C8-8A54FAE68757}"/>
            </c:ext>
          </c:extLst>
        </c:ser>
        <c:ser>
          <c:idx val="2"/>
          <c:order val="2"/>
          <c:tx>
            <c:strRef>
              <c:f>Sheet1!$D$1</c:f>
              <c:strCache>
                <c:ptCount val="1"/>
                <c:pt idx="0">
                  <c:v>Unsure</c:v>
                </c:pt>
              </c:strCache>
            </c:strRef>
          </c:tx>
          <c:spPr>
            <a:solidFill>
              <a:schemeClr val="tx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c:f>
              <c:strCache>
                <c:ptCount val="1"/>
                <c:pt idx="0">
                  <c:v>Total
(n=201)</c:v>
                </c:pt>
              </c:strCache>
            </c:strRef>
          </c:cat>
          <c:val>
            <c:numRef>
              <c:f>Sheet1!$D$2</c:f>
              <c:numCache>
                <c:formatCode>0%</c:formatCode>
                <c:ptCount val="1"/>
                <c:pt idx="0">
                  <c:v>0.06</c:v>
                </c:pt>
              </c:numCache>
            </c:numRef>
          </c:val>
          <c:extLst>
            <c:ext xmlns:c16="http://schemas.microsoft.com/office/drawing/2014/chart" uri="{C3380CC4-5D6E-409C-BE32-E72D297353CC}">
              <c16:uniqueId val="{00000002-460C-4884-84C8-8A54FAE68757}"/>
            </c:ext>
          </c:extLst>
        </c:ser>
        <c:dLbls>
          <c:dLblPos val="ctr"/>
          <c:showLegendKey val="0"/>
          <c:showVal val="1"/>
          <c:showCatName val="0"/>
          <c:showSerName val="0"/>
          <c:showPercent val="0"/>
          <c:showBubbleSize val="0"/>
        </c:dLbls>
        <c:gapWidth val="150"/>
        <c:overlap val="100"/>
        <c:axId val="798821776"/>
        <c:axId val="798829224"/>
      </c:barChart>
      <c:catAx>
        <c:axId val="79882177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798829224"/>
        <c:crosses val="autoZero"/>
        <c:auto val="1"/>
        <c:lblAlgn val="ctr"/>
        <c:lblOffset val="100"/>
        <c:noMultiLvlLbl val="0"/>
      </c:catAx>
      <c:valAx>
        <c:axId val="798829224"/>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798821776"/>
        <c:crosses val="autoZero"/>
        <c:crossBetween val="between"/>
      </c:valAx>
      <c:spPr>
        <a:noFill/>
        <a:ln>
          <a:noFill/>
        </a:ln>
        <a:effectLst/>
      </c:spPr>
    </c:plotArea>
    <c:legend>
      <c:legendPos val="r"/>
      <c:layout>
        <c:manualLayout>
          <c:xMode val="edge"/>
          <c:yMode val="edge"/>
          <c:x val="0.63766548432651482"/>
          <c:y val="0.18272692033995383"/>
          <c:w val="0.30701188739439439"/>
          <c:h val="0.2923616840326994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sz="900"/>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883CED-AB7B-4310-8B05-B6CB1E8A4E03}"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AU"/>
        </a:p>
      </dgm:t>
    </dgm:pt>
    <dgm:pt modelId="{F542302C-989D-4A87-94FA-514E60B61496}">
      <dgm:prSet phldrT="[Text]" custT="1">
        <dgm:style>
          <a:lnRef idx="2">
            <a:schemeClr val="accent5"/>
          </a:lnRef>
          <a:fillRef idx="1">
            <a:schemeClr val="lt1"/>
          </a:fillRef>
          <a:effectRef idx="0">
            <a:schemeClr val="accent5"/>
          </a:effectRef>
          <a:fontRef idx="minor">
            <a:schemeClr val="dk1"/>
          </a:fontRef>
        </dgm:style>
      </dgm:prSet>
      <dgm:spPr/>
      <dgm:t>
        <a:bodyPr/>
        <a:lstStyle/>
        <a:p>
          <a:r>
            <a:rPr lang="en-AU" sz="1050" b="1" dirty="0">
              <a:solidFill>
                <a:schemeClr val="accent6"/>
              </a:solidFill>
              <a:latin typeface="Arial" panose="020B0604020202020204" pitchFamily="34" charset="0"/>
              <a:cs typeface="Arial" panose="020B0604020202020204" pitchFamily="34" charset="0"/>
            </a:rPr>
            <a:t>Ability to export solar power*</a:t>
          </a:r>
          <a:endParaRPr lang="en-AU" sz="1050" dirty="0">
            <a:solidFill>
              <a:schemeClr val="accent6"/>
            </a:solidFill>
          </a:endParaRPr>
        </a:p>
      </dgm:t>
    </dgm:pt>
    <dgm:pt modelId="{7BD5A33E-599F-4EA9-B093-A60C5E241150}" type="parTrans" cxnId="{7DA0CC3C-BE22-44EF-A953-1B7386F1F3F7}">
      <dgm:prSet/>
      <dgm:spPr/>
      <dgm:t>
        <a:bodyPr/>
        <a:lstStyle/>
        <a:p>
          <a:endParaRPr lang="en-AU" sz="900">
            <a:solidFill>
              <a:schemeClr val="bg1"/>
            </a:solidFill>
          </a:endParaRPr>
        </a:p>
      </dgm:t>
    </dgm:pt>
    <dgm:pt modelId="{94055EDB-C8A4-4EED-911F-2006870B595B}" type="sibTrans" cxnId="{7DA0CC3C-BE22-44EF-A953-1B7386F1F3F7}">
      <dgm:prSet/>
      <dgm:spPr/>
      <dgm:t>
        <a:bodyPr/>
        <a:lstStyle/>
        <a:p>
          <a:endParaRPr lang="en-AU" sz="900">
            <a:solidFill>
              <a:schemeClr val="bg1"/>
            </a:solidFill>
          </a:endParaRPr>
        </a:p>
      </dgm:t>
    </dgm:pt>
    <dgm:pt modelId="{B07BE7C8-B425-47D5-B1B8-273513756BFC}">
      <dgm:prSet phldrT="[Text]" custT="1"/>
      <dgm:spPr>
        <a:solidFill>
          <a:srgbClr val="62B5B8">
            <a:alpha val="50196"/>
          </a:srgbClr>
        </a:solidFill>
      </dgm:spPr>
      <dgm:t>
        <a:bodyPr/>
        <a:lstStyle/>
        <a:p>
          <a:r>
            <a:rPr lang="en-AU" sz="1050" b="1" dirty="0">
              <a:solidFill>
                <a:schemeClr val="bg1"/>
              </a:solidFill>
              <a:latin typeface="Arial" panose="020B0604020202020204" pitchFamily="34" charset="0"/>
              <a:cs typeface="Arial" panose="020B0604020202020204" pitchFamily="34" charset="0"/>
            </a:rPr>
            <a:t>No Change</a:t>
          </a:r>
          <a:br>
            <a:rPr lang="en-AU" sz="1050" b="1" dirty="0">
              <a:solidFill>
                <a:schemeClr val="bg1"/>
              </a:solidFill>
              <a:latin typeface="Arial" panose="020B0604020202020204" pitchFamily="34" charset="0"/>
              <a:cs typeface="Arial" panose="020B0604020202020204" pitchFamily="34" charset="0"/>
            </a:rPr>
          </a:br>
          <a:r>
            <a:rPr lang="en-AU" sz="1050" b="0" dirty="0">
              <a:solidFill>
                <a:schemeClr val="bg1"/>
              </a:solidFill>
              <a:latin typeface="Arial" panose="020B0604020202020204" pitchFamily="34" charset="0"/>
              <a:cs typeface="Arial" panose="020B0604020202020204" pitchFamily="34" charset="0"/>
            </a:rPr>
            <a:t>+$0</a:t>
          </a:r>
          <a:br>
            <a:rPr lang="en-AU" sz="1050" b="0" dirty="0">
              <a:solidFill>
                <a:schemeClr val="bg1"/>
              </a:solidFill>
              <a:latin typeface="Arial" panose="020B0604020202020204" pitchFamily="34" charset="0"/>
              <a:cs typeface="Arial" panose="020B0604020202020204" pitchFamily="34" charset="0"/>
            </a:rPr>
          </a:br>
          <a:r>
            <a:rPr lang="en-AU" sz="1050" b="0" dirty="0">
              <a:solidFill>
                <a:schemeClr val="bg1"/>
              </a:solidFill>
              <a:latin typeface="Arial" panose="020B0604020202020204" pitchFamily="34" charset="0"/>
              <a:cs typeface="Arial" panose="020B0604020202020204" pitchFamily="34" charset="0"/>
            </a:rPr>
            <a:t>Survey 30%</a:t>
          </a:r>
          <a:endParaRPr lang="en-AU" sz="1050" b="0" dirty="0">
            <a:solidFill>
              <a:schemeClr val="bg1"/>
            </a:solidFill>
          </a:endParaRPr>
        </a:p>
      </dgm:t>
    </dgm:pt>
    <dgm:pt modelId="{C6BCD74D-1639-4CC5-BF23-E443E914CF5D}" type="parTrans" cxnId="{0095FBFA-9B52-45FD-BB8A-A2CA55DE55C5}">
      <dgm:prSet/>
      <dgm:spPr/>
      <dgm:t>
        <a:bodyPr/>
        <a:lstStyle/>
        <a:p>
          <a:endParaRPr lang="en-AU" sz="900">
            <a:solidFill>
              <a:schemeClr val="bg1"/>
            </a:solidFill>
          </a:endParaRPr>
        </a:p>
      </dgm:t>
    </dgm:pt>
    <dgm:pt modelId="{EA7890BD-2E7B-4369-90E0-0F7AC4A3D243}" type="sibTrans" cxnId="{0095FBFA-9B52-45FD-BB8A-A2CA55DE55C5}">
      <dgm:prSet/>
      <dgm:spPr/>
      <dgm:t>
        <a:bodyPr/>
        <a:lstStyle/>
        <a:p>
          <a:endParaRPr lang="en-AU" sz="900">
            <a:solidFill>
              <a:schemeClr val="bg1"/>
            </a:solidFill>
          </a:endParaRPr>
        </a:p>
      </dgm:t>
    </dgm:pt>
    <dgm:pt modelId="{4983C601-7EC8-4C2B-A692-ECB9818F530B}">
      <dgm:prSet phldrT="[Text]" custT="1"/>
      <dgm:spPr>
        <a:solidFill>
          <a:schemeClr val="accent6"/>
        </a:solidFill>
        <a:ln>
          <a:solidFill>
            <a:schemeClr val="bg1">
              <a:lumMod val="50000"/>
            </a:schemeClr>
          </a:solidFill>
        </a:ln>
      </dgm:spPr>
      <dgm:t>
        <a:bodyPr/>
        <a:lstStyle/>
        <a:p>
          <a:r>
            <a:rPr lang="en-AU" sz="1050" b="1" dirty="0">
              <a:solidFill>
                <a:schemeClr val="bg1"/>
              </a:solidFill>
              <a:latin typeface="Arial" panose="020B0604020202020204" pitchFamily="34" charset="0"/>
              <a:cs typeface="Arial" panose="020B0604020202020204" pitchFamily="34" charset="0"/>
            </a:rPr>
            <a:t>Improve</a:t>
          </a:r>
          <a:br>
            <a:rPr lang="en-AU" sz="1050" b="1"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70%</a:t>
          </a:r>
          <a:endParaRPr lang="en-AU" sz="1050" dirty="0">
            <a:solidFill>
              <a:schemeClr val="bg1"/>
            </a:solidFill>
          </a:endParaRPr>
        </a:p>
      </dgm:t>
    </dgm:pt>
    <dgm:pt modelId="{926D9CE5-DCA3-46E8-A440-95BCCBC08C61}" type="parTrans" cxnId="{BDC0F53A-69E5-4A8C-9129-AE1B1701FB95}">
      <dgm:prSet/>
      <dgm:spPr/>
      <dgm:t>
        <a:bodyPr/>
        <a:lstStyle/>
        <a:p>
          <a:endParaRPr lang="en-AU" sz="900">
            <a:solidFill>
              <a:schemeClr val="bg1"/>
            </a:solidFill>
          </a:endParaRPr>
        </a:p>
      </dgm:t>
    </dgm:pt>
    <dgm:pt modelId="{3B971123-1C1D-4C99-9C65-D75E909E48CC}" type="sibTrans" cxnId="{BDC0F53A-69E5-4A8C-9129-AE1B1701FB95}">
      <dgm:prSet/>
      <dgm:spPr/>
      <dgm:t>
        <a:bodyPr/>
        <a:lstStyle/>
        <a:p>
          <a:endParaRPr lang="en-AU" sz="900">
            <a:solidFill>
              <a:schemeClr val="bg1"/>
            </a:solidFill>
          </a:endParaRPr>
        </a:p>
      </dgm:t>
    </dgm:pt>
    <dgm:pt modelId="{4073AA83-B7C1-4F4D-AAA2-200041E656E8}">
      <dgm:prSet phldrT="[Text]" custT="1"/>
      <dgm:spPr>
        <a:solidFill>
          <a:srgbClr val="62B5B8">
            <a:alpha val="50196"/>
          </a:srgbClr>
        </a:solidFill>
        <a:ln>
          <a:noFill/>
        </a:ln>
      </dgm:spPr>
      <dgm:t>
        <a:bodyPr/>
        <a:lstStyle/>
        <a:p>
          <a:r>
            <a:rPr lang="en-AU" sz="700" dirty="0">
              <a:solidFill>
                <a:schemeClr val="bg1"/>
              </a:solidFill>
            </a:rPr>
            <a:t>29%</a:t>
          </a:r>
          <a:br>
            <a:rPr lang="en-AU" sz="700" dirty="0">
              <a:solidFill>
                <a:schemeClr val="bg1"/>
              </a:solidFill>
            </a:rPr>
          </a:br>
          <a:r>
            <a:rPr lang="en-AU" sz="700" b="1" dirty="0">
              <a:solidFill>
                <a:schemeClr val="bg1"/>
              </a:solidFill>
              <a:latin typeface="Arial" panose="020B0604020202020204" pitchFamily="34" charset="0"/>
              <a:cs typeface="Arial" panose="020B0604020202020204" pitchFamily="34" charset="0"/>
            </a:rPr>
            <a:t>Option B</a:t>
          </a:r>
          <a:br>
            <a:rPr lang="en-AU" sz="700" b="1"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All can export up to 5kW</a:t>
          </a:r>
          <a:br>
            <a:rPr lang="en-AU" sz="700"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+$3.50/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6366A649-C14E-46DE-9D14-F9A3CD8F2A96}" type="parTrans" cxnId="{20A98183-AB78-42CE-B8D3-C5923F8CE958}">
      <dgm:prSet/>
      <dgm:spPr/>
      <dgm:t>
        <a:bodyPr/>
        <a:lstStyle/>
        <a:p>
          <a:endParaRPr lang="en-AU" sz="900">
            <a:solidFill>
              <a:schemeClr val="bg1"/>
            </a:solidFill>
          </a:endParaRPr>
        </a:p>
      </dgm:t>
    </dgm:pt>
    <dgm:pt modelId="{87E43838-B92A-4D24-8043-632625585DA7}" type="sibTrans" cxnId="{20A98183-AB78-42CE-B8D3-C5923F8CE958}">
      <dgm:prSet/>
      <dgm:spPr/>
      <dgm:t>
        <a:bodyPr/>
        <a:lstStyle/>
        <a:p>
          <a:endParaRPr lang="en-AU" sz="900">
            <a:solidFill>
              <a:schemeClr val="bg1"/>
            </a:solidFill>
          </a:endParaRPr>
        </a:p>
      </dgm:t>
    </dgm:pt>
    <dgm:pt modelId="{A08B2753-EABB-4ACE-B47E-1EE1F8D09B67}">
      <dgm:prSet phldrT="[Text]" custT="1"/>
      <dgm:spPr>
        <a:solidFill>
          <a:srgbClr val="62B5B8"/>
        </a:solidFill>
        <a:ln>
          <a:solidFill>
            <a:schemeClr val="bg1">
              <a:lumMod val="50000"/>
            </a:schemeClr>
          </a:solidFill>
        </a:ln>
      </dgm:spPr>
      <dgm:t>
        <a:bodyPr/>
        <a:lstStyle/>
        <a:p>
          <a:r>
            <a:rPr lang="en-AU" sz="700" b="1" dirty="0">
              <a:solidFill>
                <a:schemeClr val="bg1"/>
              </a:solidFill>
              <a:latin typeface="Arial" panose="020B0604020202020204" pitchFamily="34" charset="0"/>
              <a:cs typeface="Arial" panose="020B0604020202020204" pitchFamily="34" charset="0"/>
            </a:rPr>
            <a:t>41%</a:t>
          </a:r>
          <a:br>
            <a:rPr lang="en-AU" sz="700" b="1" dirty="0">
              <a:solidFill>
                <a:schemeClr val="bg1"/>
              </a:solidFill>
              <a:latin typeface="Arial" panose="020B0604020202020204" pitchFamily="34" charset="0"/>
              <a:cs typeface="Arial" panose="020B0604020202020204" pitchFamily="34" charset="0"/>
            </a:rPr>
          </a:br>
          <a:r>
            <a:rPr lang="en-AU" sz="700" b="1" dirty="0">
              <a:solidFill>
                <a:schemeClr val="bg1"/>
              </a:solidFill>
              <a:latin typeface="Arial" panose="020B0604020202020204" pitchFamily="34" charset="0"/>
              <a:cs typeface="Arial" panose="020B0604020202020204" pitchFamily="34" charset="0"/>
            </a:rPr>
            <a:t>Option C</a:t>
          </a:r>
          <a:br>
            <a:rPr lang="en-AU" sz="700" b="1"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All can export unlimited</a:t>
          </a:r>
          <a:br>
            <a:rPr lang="en-AU" sz="700"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+$20.00/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FA3432EE-B573-444A-AAB3-F65BD0CD61A7}" type="parTrans" cxnId="{575C0B34-BF4A-4FFD-B759-85944B76B631}">
      <dgm:prSet/>
      <dgm:spPr/>
      <dgm:t>
        <a:bodyPr/>
        <a:lstStyle/>
        <a:p>
          <a:endParaRPr lang="en-AU" sz="900">
            <a:solidFill>
              <a:schemeClr val="bg1"/>
            </a:solidFill>
          </a:endParaRPr>
        </a:p>
      </dgm:t>
    </dgm:pt>
    <dgm:pt modelId="{2DEB6D6F-4813-49CC-A893-9B55E4B2352F}" type="sibTrans" cxnId="{575C0B34-BF4A-4FFD-B759-85944B76B631}">
      <dgm:prSet/>
      <dgm:spPr/>
      <dgm:t>
        <a:bodyPr/>
        <a:lstStyle/>
        <a:p>
          <a:endParaRPr lang="en-AU" sz="900">
            <a:solidFill>
              <a:schemeClr val="bg1"/>
            </a:solidFill>
          </a:endParaRPr>
        </a:p>
      </dgm:t>
    </dgm:pt>
    <dgm:pt modelId="{E32160B6-1CF2-464B-B9E4-5F268E14C1DF}">
      <dgm:prSet phldrT="[Text]" custT="1">
        <dgm:style>
          <a:lnRef idx="2">
            <a:schemeClr val="accent1"/>
          </a:lnRef>
          <a:fillRef idx="1">
            <a:schemeClr val="lt1"/>
          </a:fillRef>
          <a:effectRef idx="0">
            <a:schemeClr val="accent1"/>
          </a:effectRef>
          <a:fontRef idx="minor">
            <a:schemeClr val="dk1"/>
          </a:fontRef>
        </dgm:style>
      </dgm:prSet>
      <dgm:spPr/>
      <dgm:t>
        <a:bodyPr/>
        <a:lstStyle/>
        <a:p>
          <a:r>
            <a:rPr lang="en-AU" sz="1050" b="1" dirty="0">
              <a:solidFill>
                <a:schemeClr val="accent1"/>
              </a:solidFill>
              <a:latin typeface="Arial" panose="020B0604020202020204" pitchFamily="34" charset="0"/>
              <a:cs typeface="Arial" panose="020B0604020202020204" pitchFamily="34" charset="0"/>
            </a:rPr>
            <a:t>Investing in new technology</a:t>
          </a:r>
          <a:endParaRPr lang="en-AU" sz="1050" dirty="0">
            <a:solidFill>
              <a:schemeClr val="accent1"/>
            </a:solidFill>
          </a:endParaRPr>
        </a:p>
      </dgm:t>
    </dgm:pt>
    <dgm:pt modelId="{55C0D957-2E00-4168-9ED7-017252C61D16}" type="parTrans" cxnId="{90C0D3CB-B342-4819-A4FF-9DA468E2B797}">
      <dgm:prSet/>
      <dgm:spPr/>
      <dgm:t>
        <a:bodyPr/>
        <a:lstStyle/>
        <a:p>
          <a:endParaRPr lang="en-AU" sz="900">
            <a:solidFill>
              <a:schemeClr val="bg1"/>
            </a:solidFill>
          </a:endParaRPr>
        </a:p>
      </dgm:t>
    </dgm:pt>
    <dgm:pt modelId="{5E130494-52BB-4129-B28B-79455DA080C1}" type="sibTrans" cxnId="{90C0D3CB-B342-4819-A4FF-9DA468E2B797}">
      <dgm:prSet/>
      <dgm:spPr/>
      <dgm:t>
        <a:bodyPr/>
        <a:lstStyle/>
        <a:p>
          <a:endParaRPr lang="en-AU" sz="900">
            <a:solidFill>
              <a:schemeClr val="bg1"/>
            </a:solidFill>
          </a:endParaRPr>
        </a:p>
      </dgm:t>
    </dgm:pt>
    <dgm:pt modelId="{0AF020D9-679D-4785-9023-82E1546BD3D8}">
      <dgm:prSet phldrT="[Text]" custT="1"/>
      <dgm:spPr>
        <a:solidFill>
          <a:srgbClr val="00A4E4">
            <a:alpha val="50196"/>
          </a:srgbClr>
        </a:solidFill>
      </dgm:spPr>
      <dgm:t>
        <a:bodyPr/>
        <a:lstStyle/>
        <a:p>
          <a:r>
            <a:rPr lang="en-AU" sz="1050" b="1" dirty="0">
              <a:solidFill>
                <a:schemeClr val="bg1"/>
              </a:solidFill>
              <a:latin typeface="Arial" panose="020B0604020202020204" pitchFamily="34" charset="0"/>
              <a:cs typeface="Arial" panose="020B0604020202020204" pitchFamily="34" charset="0"/>
            </a:rPr>
            <a:t>No Change</a:t>
          </a:r>
        </a:p>
        <a:p>
          <a:r>
            <a:rPr lang="en-AU" sz="1050" b="0" dirty="0">
              <a:solidFill>
                <a:schemeClr val="bg1"/>
              </a:solidFill>
              <a:latin typeface="Arial" panose="020B0604020202020204" pitchFamily="34" charset="0"/>
              <a:cs typeface="Arial" panose="020B0604020202020204" pitchFamily="34" charset="0"/>
            </a:rPr>
            <a:t>+$0</a:t>
          </a:r>
          <a:br>
            <a:rPr lang="en-AU" sz="1050" b="0" dirty="0">
              <a:solidFill>
                <a:schemeClr val="bg1"/>
              </a:solidFill>
              <a:latin typeface="Arial" panose="020B0604020202020204" pitchFamily="34" charset="0"/>
              <a:cs typeface="Arial" panose="020B0604020202020204" pitchFamily="34" charset="0"/>
            </a:rPr>
          </a:br>
          <a:r>
            <a:rPr lang="en-AU" sz="1050" b="0" dirty="0">
              <a:solidFill>
                <a:schemeClr val="bg1"/>
              </a:solidFill>
              <a:latin typeface="Arial" panose="020B0604020202020204" pitchFamily="34" charset="0"/>
              <a:cs typeface="Arial" panose="020B0604020202020204" pitchFamily="34" charset="0"/>
            </a:rPr>
            <a:t>Survey 30%</a:t>
          </a:r>
          <a:endParaRPr lang="en-AU" sz="1050" b="0" dirty="0">
            <a:solidFill>
              <a:schemeClr val="bg1"/>
            </a:solidFill>
          </a:endParaRPr>
        </a:p>
      </dgm:t>
    </dgm:pt>
    <dgm:pt modelId="{190521EA-53AF-4F38-A4D4-3F65E1DFD2DF}" type="parTrans" cxnId="{F46CE3C9-780D-453D-8846-765264AB1BA1}">
      <dgm:prSet/>
      <dgm:spPr/>
      <dgm:t>
        <a:bodyPr/>
        <a:lstStyle/>
        <a:p>
          <a:endParaRPr lang="en-AU" sz="900">
            <a:solidFill>
              <a:schemeClr val="bg1"/>
            </a:solidFill>
          </a:endParaRPr>
        </a:p>
      </dgm:t>
    </dgm:pt>
    <dgm:pt modelId="{FE60E751-69A6-4CA0-A94F-2AECDB0205C9}" type="sibTrans" cxnId="{F46CE3C9-780D-453D-8846-765264AB1BA1}">
      <dgm:prSet/>
      <dgm:spPr/>
      <dgm:t>
        <a:bodyPr/>
        <a:lstStyle/>
        <a:p>
          <a:endParaRPr lang="en-AU" sz="900">
            <a:solidFill>
              <a:schemeClr val="bg1"/>
            </a:solidFill>
          </a:endParaRPr>
        </a:p>
      </dgm:t>
    </dgm:pt>
    <dgm:pt modelId="{ECDF3AA3-DF64-4FC4-A499-A5CA8CBB0812}">
      <dgm:prSet phldrT="[Text]" custT="1"/>
      <dgm:spPr>
        <a:ln>
          <a:solidFill>
            <a:schemeClr val="bg1">
              <a:lumMod val="50000"/>
            </a:schemeClr>
          </a:solidFill>
        </a:ln>
      </dgm:spPr>
      <dgm:t>
        <a:bodyPr/>
        <a:lstStyle/>
        <a:p>
          <a:r>
            <a:rPr lang="en-AU" sz="1050" b="1" dirty="0">
              <a:solidFill>
                <a:schemeClr val="bg1"/>
              </a:solidFill>
              <a:latin typeface="Arial" panose="020B0604020202020204" pitchFamily="34" charset="0"/>
              <a:cs typeface="Arial" panose="020B0604020202020204" pitchFamily="34" charset="0"/>
            </a:rPr>
            <a:t>Improve</a:t>
          </a:r>
          <a:br>
            <a:rPr lang="en-AU" sz="1050" b="1"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70%</a:t>
          </a:r>
          <a:endParaRPr lang="en-AU" sz="1050" dirty="0">
            <a:solidFill>
              <a:schemeClr val="bg1"/>
            </a:solidFill>
          </a:endParaRPr>
        </a:p>
      </dgm:t>
    </dgm:pt>
    <dgm:pt modelId="{0E86A2DB-2978-496A-836C-CC06F08E239A}" type="parTrans" cxnId="{B88C84AC-02D1-4B0B-AD9C-63F1E76F6C8F}">
      <dgm:prSet/>
      <dgm:spPr/>
      <dgm:t>
        <a:bodyPr/>
        <a:lstStyle/>
        <a:p>
          <a:endParaRPr lang="en-AU" sz="900">
            <a:solidFill>
              <a:schemeClr val="bg1"/>
            </a:solidFill>
          </a:endParaRPr>
        </a:p>
      </dgm:t>
    </dgm:pt>
    <dgm:pt modelId="{75F1A807-BCA5-4BA6-988A-6B1E0ED48311}" type="sibTrans" cxnId="{B88C84AC-02D1-4B0B-AD9C-63F1E76F6C8F}">
      <dgm:prSet/>
      <dgm:spPr/>
      <dgm:t>
        <a:bodyPr/>
        <a:lstStyle/>
        <a:p>
          <a:endParaRPr lang="en-AU" sz="900">
            <a:solidFill>
              <a:schemeClr val="bg1"/>
            </a:solidFill>
          </a:endParaRPr>
        </a:p>
      </dgm:t>
    </dgm:pt>
    <dgm:pt modelId="{CE89D81D-BE70-4B20-907D-B214B3DE829C}">
      <dgm:prSet phldrT="[Text]" custT="1"/>
      <dgm:spPr>
        <a:solidFill>
          <a:srgbClr val="00A4E4">
            <a:alpha val="50196"/>
          </a:srgbClr>
        </a:solidFill>
      </dgm:spPr>
      <dgm:t>
        <a:bodyPr/>
        <a:lstStyle/>
        <a:p>
          <a:r>
            <a:rPr lang="en-AU" sz="700" dirty="0">
              <a:solidFill>
                <a:schemeClr val="bg1"/>
              </a:solidFill>
            </a:rPr>
            <a:t>30%</a:t>
          </a:r>
          <a:br>
            <a:rPr lang="en-AU" sz="700" dirty="0">
              <a:solidFill>
                <a:schemeClr val="bg1"/>
              </a:solidFill>
            </a:rPr>
          </a:br>
          <a:r>
            <a:rPr lang="en-AU" sz="700" b="1" dirty="0">
              <a:solidFill>
                <a:schemeClr val="bg1"/>
              </a:solidFill>
              <a:latin typeface="Arial" panose="020B0604020202020204" pitchFamily="34" charset="0"/>
              <a:cs typeface="Arial" panose="020B0604020202020204" pitchFamily="34" charset="0"/>
            </a:rPr>
            <a:t>Option B</a:t>
          </a:r>
        </a:p>
        <a:p>
          <a:r>
            <a:rPr lang="en-AU" sz="700" dirty="0">
              <a:solidFill>
                <a:schemeClr val="bg1"/>
              </a:solidFill>
              <a:latin typeface="Arial" panose="020B0604020202020204" pitchFamily="34" charset="0"/>
              <a:cs typeface="Arial" panose="020B0604020202020204" pitchFamily="34" charset="0"/>
            </a:rPr>
            <a:t>Improve reliability &amp; safety</a:t>
          </a:r>
        </a:p>
        <a:p>
          <a:r>
            <a:rPr lang="en-AU" sz="700" dirty="0">
              <a:solidFill>
                <a:schemeClr val="bg1"/>
              </a:solidFill>
              <a:latin typeface="Arial" panose="020B0604020202020204" pitchFamily="34" charset="0"/>
              <a:cs typeface="Arial" panose="020B0604020202020204" pitchFamily="34" charset="0"/>
            </a:rPr>
            <a:t>+$3.50/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236830FA-2803-45FB-AE16-674D7E4CF390}" type="parTrans" cxnId="{7FB5FB62-FD93-4EAA-A96B-DF6A3F75FD73}">
      <dgm:prSet/>
      <dgm:spPr/>
      <dgm:t>
        <a:bodyPr/>
        <a:lstStyle/>
        <a:p>
          <a:endParaRPr lang="en-AU" sz="900">
            <a:solidFill>
              <a:schemeClr val="bg1"/>
            </a:solidFill>
          </a:endParaRPr>
        </a:p>
      </dgm:t>
    </dgm:pt>
    <dgm:pt modelId="{F8BCA4FB-062A-446E-BA0B-B3F882B6DDAA}" type="sibTrans" cxnId="{7FB5FB62-FD93-4EAA-A96B-DF6A3F75FD73}">
      <dgm:prSet/>
      <dgm:spPr/>
      <dgm:t>
        <a:bodyPr/>
        <a:lstStyle/>
        <a:p>
          <a:endParaRPr lang="en-AU" sz="900">
            <a:solidFill>
              <a:schemeClr val="bg1"/>
            </a:solidFill>
          </a:endParaRPr>
        </a:p>
      </dgm:t>
    </dgm:pt>
    <dgm:pt modelId="{3EDD62A5-37C9-4886-AABE-89DD6A0E6EFB}">
      <dgm:prSet phldrT="[Text]" custT="1"/>
      <dgm:spPr>
        <a:ln>
          <a:solidFill>
            <a:schemeClr val="bg1">
              <a:lumMod val="50000"/>
            </a:schemeClr>
          </a:solidFill>
        </a:ln>
      </dgm:spPr>
      <dgm:t>
        <a:bodyPr/>
        <a:lstStyle/>
        <a:p>
          <a:r>
            <a:rPr lang="en-AU" sz="700" b="1" dirty="0">
              <a:solidFill>
                <a:schemeClr val="bg1"/>
              </a:solidFill>
              <a:latin typeface="Arial" panose="020B0604020202020204" pitchFamily="34" charset="0"/>
              <a:cs typeface="Arial" panose="020B0604020202020204" pitchFamily="34" charset="0"/>
            </a:rPr>
            <a:t>40%</a:t>
          </a:r>
          <a:br>
            <a:rPr lang="en-AU" sz="700" b="1" dirty="0">
              <a:solidFill>
                <a:schemeClr val="bg1"/>
              </a:solidFill>
              <a:latin typeface="Arial" panose="020B0604020202020204" pitchFamily="34" charset="0"/>
              <a:cs typeface="Arial" panose="020B0604020202020204" pitchFamily="34" charset="0"/>
            </a:rPr>
          </a:br>
          <a:r>
            <a:rPr lang="en-AU" sz="700" b="1" dirty="0">
              <a:solidFill>
                <a:schemeClr val="bg1"/>
              </a:solidFill>
              <a:latin typeface="Arial" panose="020B0604020202020204" pitchFamily="34" charset="0"/>
              <a:cs typeface="Arial" panose="020B0604020202020204" pitchFamily="34" charset="0"/>
            </a:rPr>
            <a:t>Option C</a:t>
          </a:r>
        </a:p>
        <a:p>
          <a:r>
            <a:rPr lang="en-AU" sz="700" dirty="0">
              <a:solidFill>
                <a:schemeClr val="bg1"/>
              </a:solidFill>
              <a:latin typeface="Arial" panose="020B0604020202020204" pitchFamily="34" charset="0"/>
              <a:cs typeface="Arial" panose="020B0604020202020204" pitchFamily="34" charset="0"/>
            </a:rPr>
            <a:t>Improve reliability safety, &amp; encourage renewable generation </a:t>
          </a:r>
          <a:br>
            <a:rPr lang="en-AU" sz="700"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+$4.90/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F22F7FD2-E74F-4037-AC28-F1F83B2E7F67}" type="parTrans" cxnId="{B1044889-131E-4C23-BEDA-CA053917C472}">
      <dgm:prSet/>
      <dgm:spPr/>
      <dgm:t>
        <a:bodyPr/>
        <a:lstStyle/>
        <a:p>
          <a:endParaRPr lang="en-AU" sz="900">
            <a:solidFill>
              <a:schemeClr val="bg1"/>
            </a:solidFill>
          </a:endParaRPr>
        </a:p>
      </dgm:t>
    </dgm:pt>
    <dgm:pt modelId="{96ABA14D-8542-441C-BC86-E0F5515C8FE4}" type="sibTrans" cxnId="{B1044889-131E-4C23-BEDA-CA053917C472}">
      <dgm:prSet/>
      <dgm:spPr/>
      <dgm:t>
        <a:bodyPr/>
        <a:lstStyle/>
        <a:p>
          <a:endParaRPr lang="en-AU" sz="900">
            <a:solidFill>
              <a:schemeClr val="bg1"/>
            </a:solidFill>
          </a:endParaRPr>
        </a:p>
      </dgm:t>
    </dgm:pt>
    <dgm:pt modelId="{F253140A-EC97-4E30-9CB4-E02D757B2505}">
      <dgm:prSet phldrT="[Text]" custT="1">
        <dgm:style>
          <a:lnRef idx="2">
            <a:schemeClr val="accent5"/>
          </a:lnRef>
          <a:fillRef idx="1">
            <a:schemeClr val="lt1"/>
          </a:fillRef>
          <a:effectRef idx="0">
            <a:schemeClr val="accent5"/>
          </a:effectRef>
          <a:fontRef idx="minor">
            <a:schemeClr val="dk1"/>
          </a:fontRef>
        </dgm:style>
      </dgm:prSet>
      <dgm:spPr/>
      <dgm:t>
        <a:bodyPr/>
        <a:lstStyle/>
        <a:p>
          <a:r>
            <a:rPr lang="en-AU" sz="1050" b="1" dirty="0">
              <a:solidFill>
                <a:schemeClr val="accent5"/>
              </a:solidFill>
              <a:latin typeface="Arial" panose="020B0604020202020204" pitchFamily="34" charset="0"/>
              <a:cs typeface="Arial" panose="020B0604020202020204" pitchFamily="34" charset="0"/>
            </a:rPr>
            <a:t>Access to data</a:t>
          </a:r>
          <a:endParaRPr lang="en-AU" sz="1050" dirty="0">
            <a:solidFill>
              <a:schemeClr val="accent5"/>
            </a:solidFill>
          </a:endParaRPr>
        </a:p>
      </dgm:t>
    </dgm:pt>
    <dgm:pt modelId="{31755340-DA3E-4A80-8A1A-C62CFEA8AC3F}" type="parTrans" cxnId="{E827AFCC-66EC-4D42-AA61-66FFC1C1FC09}">
      <dgm:prSet/>
      <dgm:spPr/>
      <dgm:t>
        <a:bodyPr/>
        <a:lstStyle/>
        <a:p>
          <a:endParaRPr lang="en-AU" sz="900">
            <a:solidFill>
              <a:schemeClr val="bg1"/>
            </a:solidFill>
          </a:endParaRPr>
        </a:p>
      </dgm:t>
    </dgm:pt>
    <dgm:pt modelId="{ABB841E8-F56F-4A3E-9211-626577522AC7}" type="sibTrans" cxnId="{E827AFCC-66EC-4D42-AA61-66FFC1C1FC09}">
      <dgm:prSet/>
      <dgm:spPr/>
      <dgm:t>
        <a:bodyPr/>
        <a:lstStyle/>
        <a:p>
          <a:endParaRPr lang="en-AU" sz="900">
            <a:solidFill>
              <a:schemeClr val="bg1"/>
            </a:solidFill>
          </a:endParaRPr>
        </a:p>
      </dgm:t>
    </dgm:pt>
    <dgm:pt modelId="{8F62255D-95BB-41F8-B83E-472348A965CA}">
      <dgm:prSet phldrT="[Text]" custT="1"/>
      <dgm:spPr>
        <a:solidFill>
          <a:schemeClr val="accent5"/>
        </a:solidFill>
        <a:ln>
          <a:solidFill>
            <a:schemeClr val="bg1">
              <a:lumMod val="50000"/>
            </a:schemeClr>
          </a:solidFill>
        </a:ln>
      </dgm:spPr>
      <dgm:t>
        <a:bodyPr/>
        <a:lstStyle/>
        <a:p>
          <a:r>
            <a:rPr lang="en-AU" sz="1050" b="1" dirty="0">
              <a:solidFill>
                <a:schemeClr val="bg1"/>
              </a:solidFill>
              <a:latin typeface="Arial" panose="020B0604020202020204" pitchFamily="34" charset="0"/>
              <a:cs typeface="Arial" panose="020B0604020202020204" pitchFamily="34" charset="0"/>
            </a:rPr>
            <a:t>No Change</a:t>
          </a:r>
        </a:p>
        <a:p>
          <a:r>
            <a:rPr lang="en-AU" sz="1050" dirty="0">
              <a:solidFill>
                <a:schemeClr val="bg1"/>
              </a:solidFill>
              <a:latin typeface="Arial" panose="020B0604020202020204" pitchFamily="34" charset="0"/>
              <a:cs typeface="Arial" panose="020B0604020202020204" pitchFamily="34" charset="0"/>
            </a:rPr>
            <a:t>+$0</a:t>
          </a:r>
          <a:br>
            <a:rPr lang="en-AU" sz="1050"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54%</a:t>
          </a:r>
          <a:endParaRPr lang="en-AU" sz="1050" b="0" dirty="0">
            <a:solidFill>
              <a:schemeClr val="bg1"/>
            </a:solidFill>
          </a:endParaRPr>
        </a:p>
      </dgm:t>
    </dgm:pt>
    <dgm:pt modelId="{DD660E4B-8965-4810-A8D1-090E311EDAD1}" type="parTrans" cxnId="{A9C23598-FC86-40C3-810C-A320F6D9DF2B}">
      <dgm:prSet/>
      <dgm:spPr/>
      <dgm:t>
        <a:bodyPr/>
        <a:lstStyle/>
        <a:p>
          <a:endParaRPr lang="en-AU" sz="900">
            <a:solidFill>
              <a:schemeClr val="bg1"/>
            </a:solidFill>
          </a:endParaRPr>
        </a:p>
      </dgm:t>
    </dgm:pt>
    <dgm:pt modelId="{8CE22330-1E95-4198-871B-F4604D809BAA}" type="sibTrans" cxnId="{A9C23598-FC86-40C3-810C-A320F6D9DF2B}">
      <dgm:prSet/>
      <dgm:spPr/>
      <dgm:t>
        <a:bodyPr/>
        <a:lstStyle/>
        <a:p>
          <a:endParaRPr lang="en-AU" sz="900">
            <a:solidFill>
              <a:schemeClr val="bg1"/>
            </a:solidFill>
          </a:endParaRPr>
        </a:p>
      </dgm:t>
    </dgm:pt>
    <dgm:pt modelId="{50A0746E-1F8D-4B6C-AC36-DB083997A9C4}">
      <dgm:prSet phldrT="[Text]" custT="1"/>
      <dgm:spPr>
        <a:solidFill>
          <a:srgbClr val="2E7C8E">
            <a:alpha val="50196"/>
          </a:srgbClr>
        </a:solidFill>
      </dgm:spPr>
      <dgm:t>
        <a:bodyPr/>
        <a:lstStyle/>
        <a:p>
          <a:r>
            <a:rPr lang="en-AU" sz="1050" b="1" dirty="0">
              <a:solidFill>
                <a:schemeClr val="bg1"/>
              </a:solidFill>
              <a:latin typeface="Arial" panose="020B0604020202020204" pitchFamily="34" charset="0"/>
              <a:cs typeface="Arial" panose="020B0604020202020204" pitchFamily="34" charset="0"/>
            </a:rPr>
            <a:t>Improve</a:t>
          </a:r>
          <a:br>
            <a:rPr lang="en-AU" sz="1050" b="1"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46%</a:t>
          </a:r>
          <a:endParaRPr lang="en-AU" sz="1050" dirty="0">
            <a:solidFill>
              <a:schemeClr val="bg1"/>
            </a:solidFill>
          </a:endParaRPr>
        </a:p>
      </dgm:t>
    </dgm:pt>
    <dgm:pt modelId="{0771F4A3-AF99-4E05-8990-F5C676993F54}" type="parTrans" cxnId="{F18F6750-472A-41F7-A7FC-C6033A12AE2C}">
      <dgm:prSet/>
      <dgm:spPr/>
      <dgm:t>
        <a:bodyPr/>
        <a:lstStyle/>
        <a:p>
          <a:endParaRPr lang="en-AU" sz="900">
            <a:solidFill>
              <a:schemeClr val="bg1"/>
            </a:solidFill>
          </a:endParaRPr>
        </a:p>
      </dgm:t>
    </dgm:pt>
    <dgm:pt modelId="{5D6E1E86-D08C-4905-84FA-A5BEC7B6CB38}" type="sibTrans" cxnId="{F18F6750-472A-41F7-A7FC-C6033A12AE2C}">
      <dgm:prSet/>
      <dgm:spPr/>
      <dgm:t>
        <a:bodyPr/>
        <a:lstStyle/>
        <a:p>
          <a:endParaRPr lang="en-AU" sz="900">
            <a:solidFill>
              <a:schemeClr val="bg1"/>
            </a:solidFill>
          </a:endParaRPr>
        </a:p>
      </dgm:t>
    </dgm:pt>
    <dgm:pt modelId="{A9CFFB13-A169-4A48-BF02-EAA8F9B8E827}">
      <dgm:prSet phldrT="[Text]" custT="1"/>
      <dgm:spPr>
        <a:solidFill>
          <a:srgbClr val="2E7C8E">
            <a:alpha val="50196"/>
          </a:srgbClr>
        </a:solidFill>
      </dgm:spPr>
      <dgm:t>
        <a:bodyPr/>
        <a:lstStyle/>
        <a:p>
          <a:r>
            <a:rPr lang="en-AU" sz="700" dirty="0">
              <a:solidFill>
                <a:schemeClr val="bg1"/>
              </a:solidFill>
            </a:rPr>
            <a:t>20%</a:t>
          </a:r>
          <a:br>
            <a:rPr lang="en-AU" sz="700" dirty="0">
              <a:solidFill>
                <a:schemeClr val="bg1"/>
              </a:solidFill>
            </a:rPr>
          </a:br>
          <a:r>
            <a:rPr lang="en-AU" sz="700" b="1" dirty="0">
              <a:solidFill>
                <a:schemeClr val="bg1"/>
              </a:solidFill>
              <a:latin typeface="Arial" panose="020B0604020202020204" pitchFamily="34" charset="0"/>
              <a:cs typeface="Arial" panose="020B0604020202020204" pitchFamily="34" charset="0"/>
            </a:rPr>
            <a:t>Option B</a:t>
          </a:r>
        </a:p>
        <a:p>
          <a:r>
            <a:rPr lang="en-AU" sz="700" dirty="0">
              <a:solidFill>
                <a:schemeClr val="bg1"/>
              </a:solidFill>
              <a:latin typeface="Arial" panose="020B0604020202020204" pitchFamily="34" charset="0"/>
              <a:cs typeface="Arial" panose="020B0604020202020204" pitchFamily="34" charset="0"/>
            </a:rPr>
            <a:t>Next day w 15min intervals</a:t>
          </a:r>
        </a:p>
        <a:p>
          <a:r>
            <a:rPr lang="en-AU" sz="700" dirty="0">
              <a:solidFill>
                <a:schemeClr val="bg1"/>
              </a:solidFill>
              <a:latin typeface="Arial" panose="020B0604020202020204" pitchFamily="34" charset="0"/>
              <a:cs typeface="Arial" panose="020B0604020202020204" pitchFamily="34" charset="0"/>
            </a:rPr>
            <a:t>+$1.20/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11FC44A4-DE56-460F-8397-4EE1CC38323D}" type="parTrans" cxnId="{D6056D55-8FCE-4B1C-9D14-17EC8E921C9A}">
      <dgm:prSet/>
      <dgm:spPr/>
      <dgm:t>
        <a:bodyPr/>
        <a:lstStyle/>
        <a:p>
          <a:endParaRPr lang="en-AU" sz="900">
            <a:solidFill>
              <a:schemeClr val="bg1"/>
            </a:solidFill>
          </a:endParaRPr>
        </a:p>
      </dgm:t>
    </dgm:pt>
    <dgm:pt modelId="{3DA4A08C-CC85-4B8C-A7D0-146739E0EC6B}" type="sibTrans" cxnId="{D6056D55-8FCE-4B1C-9D14-17EC8E921C9A}">
      <dgm:prSet/>
      <dgm:spPr/>
      <dgm:t>
        <a:bodyPr/>
        <a:lstStyle/>
        <a:p>
          <a:endParaRPr lang="en-AU" sz="900">
            <a:solidFill>
              <a:schemeClr val="bg1"/>
            </a:solidFill>
          </a:endParaRPr>
        </a:p>
      </dgm:t>
    </dgm:pt>
    <dgm:pt modelId="{7D3AAB16-A9D9-47A6-BF99-0F604867EA89}">
      <dgm:prSet phldrT="[Text]" custT="1"/>
      <dgm:spPr>
        <a:solidFill>
          <a:srgbClr val="2E7C8E">
            <a:alpha val="50196"/>
          </a:srgbClr>
        </a:solidFill>
      </dgm:spPr>
      <dgm:t>
        <a:bodyPr/>
        <a:lstStyle/>
        <a:p>
          <a:r>
            <a:rPr lang="en-AU" sz="700" b="1" dirty="0">
              <a:solidFill>
                <a:schemeClr val="bg1"/>
              </a:solidFill>
              <a:latin typeface="Arial" panose="020B0604020202020204" pitchFamily="34" charset="0"/>
              <a:cs typeface="Arial" panose="020B0604020202020204" pitchFamily="34" charset="0"/>
            </a:rPr>
            <a:t>26%</a:t>
          </a:r>
          <a:br>
            <a:rPr lang="en-AU" sz="700" b="1" dirty="0">
              <a:solidFill>
                <a:schemeClr val="bg1"/>
              </a:solidFill>
              <a:latin typeface="Arial" panose="020B0604020202020204" pitchFamily="34" charset="0"/>
              <a:cs typeface="Arial" panose="020B0604020202020204" pitchFamily="34" charset="0"/>
            </a:rPr>
          </a:br>
          <a:r>
            <a:rPr lang="en-AU" sz="700" b="1" dirty="0">
              <a:solidFill>
                <a:schemeClr val="bg1"/>
              </a:solidFill>
              <a:latin typeface="Arial" panose="020B0604020202020204" pitchFamily="34" charset="0"/>
              <a:cs typeface="Arial" panose="020B0604020202020204" pitchFamily="34" charset="0"/>
            </a:rPr>
            <a:t>Option C</a:t>
          </a:r>
        </a:p>
        <a:p>
          <a:r>
            <a:rPr lang="en-AU" sz="700" dirty="0">
              <a:solidFill>
                <a:schemeClr val="bg1"/>
              </a:solidFill>
              <a:latin typeface="Arial" panose="020B0604020202020204" pitchFamily="34" charset="0"/>
              <a:cs typeface="Arial" panose="020B0604020202020204" pitchFamily="34" charset="0"/>
            </a:rPr>
            <a:t>Real time w 15min intervals</a:t>
          </a:r>
        </a:p>
        <a:p>
          <a:r>
            <a:rPr lang="en-AU" sz="700" dirty="0">
              <a:solidFill>
                <a:schemeClr val="bg1"/>
              </a:solidFill>
              <a:latin typeface="Arial" panose="020B0604020202020204" pitchFamily="34" charset="0"/>
              <a:cs typeface="Arial" panose="020B0604020202020204" pitchFamily="34" charset="0"/>
            </a:rPr>
            <a:t>+$1.40/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DBD6A874-1AAB-455D-B622-96D6B0400904}" type="parTrans" cxnId="{FA8AADCE-EE3E-4BE3-BDF3-1FDABF8CC971}">
      <dgm:prSet/>
      <dgm:spPr/>
      <dgm:t>
        <a:bodyPr/>
        <a:lstStyle/>
        <a:p>
          <a:endParaRPr lang="en-AU" sz="900">
            <a:solidFill>
              <a:schemeClr val="bg1"/>
            </a:solidFill>
          </a:endParaRPr>
        </a:p>
      </dgm:t>
    </dgm:pt>
    <dgm:pt modelId="{AB87446C-E42A-4697-BAB0-8D3160CCFA4A}" type="sibTrans" cxnId="{FA8AADCE-EE3E-4BE3-BDF3-1FDABF8CC971}">
      <dgm:prSet/>
      <dgm:spPr/>
      <dgm:t>
        <a:bodyPr/>
        <a:lstStyle/>
        <a:p>
          <a:endParaRPr lang="en-AU" sz="900">
            <a:solidFill>
              <a:schemeClr val="bg1"/>
            </a:solidFill>
          </a:endParaRPr>
        </a:p>
      </dgm:t>
    </dgm:pt>
    <dgm:pt modelId="{224EB176-ABA4-493D-8C40-B2C09E13E35F}">
      <dgm:prSet phldrT="[Text]" custT="1">
        <dgm:style>
          <a:lnRef idx="2">
            <a:schemeClr val="accent2"/>
          </a:lnRef>
          <a:fillRef idx="1">
            <a:schemeClr val="lt1"/>
          </a:fillRef>
          <a:effectRef idx="0">
            <a:schemeClr val="accent2"/>
          </a:effectRef>
          <a:fontRef idx="minor">
            <a:schemeClr val="dk1"/>
          </a:fontRef>
        </dgm:style>
      </dgm:prSet>
      <dgm:spPr/>
      <dgm:t>
        <a:bodyPr/>
        <a:lstStyle/>
        <a:p>
          <a:r>
            <a:rPr lang="en-AU" sz="1050" b="1" dirty="0">
              <a:solidFill>
                <a:schemeClr val="accent2"/>
              </a:solidFill>
              <a:latin typeface="Arial" panose="020B0604020202020204" pitchFamily="34" charset="0"/>
              <a:cs typeface="Arial" panose="020B0604020202020204" pitchFamily="34" charset="0"/>
            </a:rPr>
            <a:t>Pole replacements</a:t>
          </a:r>
          <a:endParaRPr lang="en-AU" sz="1050" dirty="0">
            <a:solidFill>
              <a:schemeClr val="accent2"/>
            </a:solidFill>
          </a:endParaRPr>
        </a:p>
      </dgm:t>
    </dgm:pt>
    <dgm:pt modelId="{0992352D-2868-4B98-BE66-E9B878283B3D}" type="parTrans" cxnId="{C2FD30D3-60DB-4E46-9A65-71494642ABF1}">
      <dgm:prSet/>
      <dgm:spPr/>
      <dgm:t>
        <a:bodyPr/>
        <a:lstStyle/>
        <a:p>
          <a:endParaRPr lang="en-AU" sz="900">
            <a:solidFill>
              <a:schemeClr val="bg1"/>
            </a:solidFill>
          </a:endParaRPr>
        </a:p>
      </dgm:t>
    </dgm:pt>
    <dgm:pt modelId="{7C360193-AE5E-4D21-A390-7D8C5940F098}" type="sibTrans" cxnId="{C2FD30D3-60DB-4E46-9A65-71494642ABF1}">
      <dgm:prSet/>
      <dgm:spPr/>
      <dgm:t>
        <a:bodyPr/>
        <a:lstStyle/>
        <a:p>
          <a:endParaRPr lang="en-AU" sz="900">
            <a:solidFill>
              <a:schemeClr val="bg1"/>
            </a:solidFill>
          </a:endParaRPr>
        </a:p>
      </dgm:t>
    </dgm:pt>
    <dgm:pt modelId="{D0338BC2-5BC5-494D-8859-29512060ED96}">
      <dgm:prSet phldrT="[Text]" custT="1"/>
      <dgm:spPr>
        <a:solidFill>
          <a:schemeClr val="accent2"/>
        </a:solidFill>
        <a:ln>
          <a:solidFill>
            <a:schemeClr val="bg1">
              <a:lumMod val="50000"/>
            </a:schemeClr>
          </a:solidFill>
        </a:ln>
      </dgm:spPr>
      <dgm:t>
        <a:bodyPr/>
        <a:lstStyle/>
        <a:p>
          <a:r>
            <a:rPr lang="en-AU" sz="1050" b="1" dirty="0">
              <a:solidFill>
                <a:schemeClr val="bg1"/>
              </a:solidFill>
              <a:latin typeface="Arial" panose="020B0604020202020204" pitchFamily="34" charset="0"/>
              <a:cs typeface="Arial" panose="020B0604020202020204" pitchFamily="34" charset="0"/>
            </a:rPr>
            <a:t>No Change</a:t>
          </a:r>
        </a:p>
        <a:p>
          <a:r>
            <a:rPr lang="en-AU" sz="1050" dirty="0">
              <a:solidFill>
                <a:schemeClr val="bg1"/>
              </a:solidFill>
              <a:latin typeface="Arial" panose="020B0604020202020204" pitchFamily="34" charset="0"/>
              <a:cs typeface="Arial" panose="020B0604020202020204" pitchFamily="34" charset="0"/>
            </a:rPr>
            <a:t>+$0</a:t>
          </a:r>
          <a:br>
            <a:rPr lang="en-AU" sz="1050"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50%</a:t>
          </a:r>
          <a:endParaRPr lang="en-AU" sz="1050" b="0" dirty="0">
            <a:solidFill>
              <a:schemeClr val="bg1"/>
            </a:solidFill>
          </a:endParaRPr>
        </a:p>
      </dgm:t>
    </dgm:pt>
    <dgm:pt modelId="{9EC721C5-9870-46D6-A5F8-44AB40847B9D}" type="parTrans" cxnId="{AE43763A-3744-4937-AD7B-0C8BDA539625}">
      <dgm:prSet/>
      <dgm:spPr/>
      <dgm:t>
        <a:bodyPr/>
        <a:lstStyle/>
        <a:p>
          <a:endParaRPr lang="en-AU" sz="900">
            <a:solidFill>
              <a:schemeClr val="bg1"/>
            </a:solidFill>
          </a:endParaRPr>
        </a:p>
      </dgm:t>
    </dgm:pt>
    <dgm:pt modelId="{7908B43C-F597-40AE-9814-9311098A82C7}" type="sibTrans" cxnId="{AE43763A-3744-4937-AD7B-0C8BDA539625}">
      <dgm:prSet/>
      <dgm:spPr/>
      <dgm:t>
        <a:bodyPr/>
        <a:lstStyle/>
        <a:p>
          <a:endParaRPr lang="en-AU" sz="900">
            <a:solidFill>
              <a:schemeClr val="bg1"/>
            </a:solidFill>
          </a:endParaRPr>
        </a:p>
      </dgm:t>
    </dgm:pt>
    <dgm:pt modelId="{B7FD4DE3-65B5-4904-926E-415C5151CA68}">
      <dgm:prSet phldrT="[Text]" custT="1"/>
      <dgm:spPr>
        <a:solidFill>
          <a:srgbClr val="055E8D">
            <a:alpha val="50196"/>
          </a:srgbClr>
        </a:solidFill>
      </dgm:spPr>
      <dgm:t>
        <a:bodyPr/>
        <a:lstStyle/>
        <a:p>
          <a:r>
            <a:rPr lang="en-AU" sz="1050" b="1" dirty="0">
              <a:solidFill>
                <a:schemeClr val="bg1"/>
              </a:solidFill>
              <a:latin typeface="Arial" panose="020B0604020202020204" pitchFamily="34" charset="0"/>
              <a:cs typeface="Arial" panose="020B0604020202020204" pitchFamily="34" charset="0"/>
            </a:rPr>
            <a:t>Improve</a:t>
          </a:r>
          <a:br>
            <a:rPr lang="en-AU" sz="1050" b="1"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50%</a:t>
          </a:r>
          <a:endParaRPr lang="en-AU" sz="1050" dirty="0">
            <a:solidFill>
              <a:schemeClr val="bg1"/>
            </a:solidFill>
          </a:endParaRPr>
        </a:p>
      </dgm:t>
    </dgm:pt>
    <dgm:pt modelId="{CD0CB405-D1F2-4548-805C-DBE51AC120AF}" type="parTrans" cxnId="{151675F8-03FE-46C7-A283-90CA1FF2465F}">
      <dgm:prSet/>
      <dgm:spPr/>
      <dgm:t>
        <a:bodyPr/>
        <a:lstStyle/>
        <a:p>
          <a:endParaRPr lang="en-AU" sz="900">
            <a:solidFill>
              <a:schemeClr val="bg1"/>
            </a:solidFill>
          </a:endParaRPr>
        </a:p>
      </dgm:t>
    </dgm:pt>
    <dgm:pt modelId="{4A771A5F-218A-4687-8C8F-98EA3523AB4E}" type="sibTrans" cxnId="{151675F8-03FE-46C7-A283-90CA1FF2465F}">
      <dgm:prSet/>
      <dgm:spPr/>
      <dgm:t>
        <a:bodyPr/>
        <a:lstStyle/>
        <a:p>
          <a:endParaRPr lang="en-AU" sz="900">
            <a:solidFill>
              <a:schemeClr val="bg1"/>
            </a:solidFill>
          </a:endParaRPr>
        </a:p>
      </dgm:t>
    </dgm:pt>
    <dgm:pt modelId="{1EBD785B-29E5-4815-A7DE-C55F609A285B}">
      <dgm:prSet phldrT="[Text]" custT="1"/>
      <dgm:spPr>
        <a:solidFill>
          <a:srgbClr val="055E8D">
            <a:alpha val="50196"/>
          </a:srgbClr>
        </a:solidFill>
      </dgm:spPr>
      <dgm:t>
        <a:bodyPr/>
        <a:lstStyle/>
        <a:p>
          <a:r>
            <a:rPr lang="en-AU" sz="700" dirty="0">
              <a:solidFill>
                <a:schemeClr val="bg1"/>
              </a:solidFill>
            </a:rPr>
            <a:t>29%</a:t>
          </a:r>
          <a:br>
            <a:rPr lang="en-AU" sz="700" dirty="0">
              <a:solidFill>
                <a:schemeClr val="bg1"/>
              </a:solidFill>
            </a:rPr>
          </a:br>
          <a:r>
            <a:rPr lang="en-AU" sz="700" b="1" dirty="0">
              <a:solidFill>
                <a:schemeClr val="bg1"/>
              </a:solidFill>
              <a:latin typeface="Arial" panose="020B0604020202020204" pitchFamily="34" charset="0"/>
              <a:cs typeface="Arial" panose="020B0604020202020204" pitchFamily="34" charset="0"/>
            </a:rPr>
            <a:t>Option B</a:t>
          </a:r>
        </a:p>
        <a:p>
          <a:r>
            <a:rPr lang="en-AU" sz="700" dirty="0">
              <a:solidFill>
                <a:schemeClr val="bg1"/>
              </a:solidFill>
              <a:latin typeface="Arial" panose="020B0604020202020204" pitchFamily="34" charset="0"/>
              <a:cs typeface="Arial" panose="020B0604020202020204" pitchFamily="34" charset="0"/>
            </a:rPr>
            <a:t>2000 replacements/year</a:t>
          </a:r>
        </a:p>
        <a:p>
          <a:r>
            <a:rPr lang="en-AU" sz="700" dirty="0">
              <a:solidFill>
                <a:schemeClr val="bg1"/>
              </a:solidFill>
              <a:latin typeface="Arial" panose="020B0604020202020204" pitchFamily="34" charset="0"/>
              <a:cs typeface="Arial" panose="020B0604020202020204" pitchFamily="34" charset="0"/>
            </a:rPr>
            <a:t>+$5.40/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7C70119E-A28F-424D-A860-45409FC7945A}" type="parTrans" cxnId="{37370BCE-6408-449E-B985-04D10A0B25DC}">
      <dgm:prSet/>
      <dgm:spPr/>
      <dgm:t>
        <a:bodyPr/>
        <a:lstStyle/>
        <a:p>
          <a:endParaRPr lang="en-AU" sz="900">
            <a:solidFill>
              <a:schemeClr val="bg1"/>
            </a:solidFill>
          </a:endParaRPr>
        </a:p>
      </dgm:t>
    </dgm:pt>
    <dgm:pt modelId="{46AF0396-9437-4575-928D-C1DBCE9D697E}" type="sibTrans" cxnId="{37370BCE-6408-449E-B985-04D10A0B25DC}">
      <dgm:prSet/>
      <dgm:spPr/>
      <dgm:t>
        <a:bodyPr/>
        <a:lstStyle/>
        <a:p>
          <a:endParaRPr lang="en-AU" sz="900">
            <a:solidFill>
              <a:schemeClr val="bg1"/>
            </a:solidFill>
          </a:endParaRPr>
        </a:p>
      </dgm:t>
    </dgm:pt>
    <dgm:pt modelId="{837FDB38-99B5-41DF-A7BC-C4E873D3537F}">
      <dgm:prSet phldrT="[Text]" custT="1"/>
      <dgm:spPr>
        <a:solidFill>
          <a:srgbClr val="055E8D">
            <a:alpha val="50196"/>
          </a:srgbClr>
        </a:solidFill>
      </dgm:spPr>
      <dgm:t>
        <a:bodyPr/>
        <a:lstStyle/>
        <a:p>
          <a:r>
            <a:rPr lang="en-AU" sz="700" b="1" dirty="0">
              <a:solidFill>
                <a:schemeClr val="bg1"/>
              </a:solidFill>
              <a:latin typeface="Arial" panose="020B0604020202020204" pitchFamily="34" charset="0"/>
              <a:cs typeface="Arial" panose="020B0604020202020204" pitchFamily="34" charset="0"/>
            </a:rPr>
            <a:t>14%</a:t>
          </a:r>
          <a:br>
            <a:rPr lang="en-AU" sz="700" b="1" dirty="0">
              <a:solidFill>
                <a:schemeClr val="bg1"/>
              </a:solidFill>
              <a:latin typeface="Arial" panose="020B0604020202020204" pitchFamily="34" charset="0"/>
              <a:cs typeface="Arial" panose="020B0604020202020204" pitchFamily="34" charset="0"/>
            </a:rPr>
          </a:br>
          <a:r>
            <a:rPr lang="en-AU" sz="700" b="1" dirty="0">
              <a:solidFill>
                <a:schemeClr val="bg1"/>
              </a:solidFill>
              <a:latin typeface="Arial" panose="020B0604020202020204" pitchFamily="34" charset="0"/>
              <a:cs typeface="Arial" panose="020B0604020202020204" pitchFamily="34" charset="0"/>
            </a:rPr>
            <a:t>Option C</a:t>
          </a:r>
          <a:br>
            <a:rPr lang="en-AU" sz="700" b="1"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3000 replacements/year</a:t>
          </a:r>
        </a:p>
        <a:p>
          <a:r>
            <a:rPr lang="en-AU" sz="700" dirty="0">
              <a:solidFill>
                <a:schemeClr val="bg1"/>
              </a:solidFill>
              <a:latin typeface="Arial" panose="020B0604020202020204" pitchFamily="34" charset="0"/>
              <a:cs typeface="Arial" panose="020B0604020202020204" pitchFamily="34" charset="0"/>
            </a:rPr>
            <a:t>+$10.70/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3B3AE364-A6C8-4869-80ED-9037A8DC04FB}" type="parTrans" cxnId="{80316F79-B6A8-4F4B-8BF9-2292190A5116}">
      <dgm:prSet/>
      <dgm:spPr/>
      <dgm:t>
        <a:bodyPr/>
        <a:lstStyle/>
        <a:p>
          <a:endParaRPr lang="en-AU" sz="900">
            <a:solidFill>
              <a:schemeClr val="bg1"/>
            </a:solidFill>
          </a:endParaRPr>
        </a:p>
      </dgm:t>
    </dgm:pt>
    <dgm:pt modelId="{B82B50E1-E06A-4292-B49B-04D98426A92E}" type="sibTrans" cxnId="{80316F79-B6A8-4F4B-8BF9-2292190A5116}">
      <dgm:prSet/>
      <dgm:spPr/>
      <dgm:t>
        <a:bodyPr/>
        <a:lstStyle/>
        <a:p>
          <a:endParaRPr lang="en-AU" sz="900">
            <a:solidFill>
              <a:schemeClr val="bg1"/>
            </a:solidFill>
          </a:endParaRPr>
        </a:p>
      </dgm:t>
    </dgm:pt>
    <dgm:pt modelId="{7CAD0951-DE00-4A23-817B-AA75014D8119}">
      <dgm:prSet phldrT="[Text]" custT="1">
        <dgm:style>
          <a:lnRef idx="2">
            <a:schemeClr val="accent4"/>
          </a:lnRef>
          <a:fillRef idx="1">
            <a:schemeClr val="lt1"/>
          </a:fillRef>
          <a:effectRef idx="0">
            <a:schemeClr val="accent4"/>
          </a:effectRef>
          <a:fontRef idx="minor">
            <a:schemeClr val="dk1"/>
          </a:fontRef>
        </dgm:style>
      </dgm:prSet>
      <dgm:spPr/>
      <dgm:t>
        <a:bodyPr/>
        <a:lstStyle/>
        <a:p>
          <a:r>
            <a:rPr lang="en-AU" sz="1050" b="1" dirty="0">
              <a:solidFill>
                <a:schemeClr val="accent4"/>
              </a:solidFill>
              <a:latin typeface="Arial" panose="020B0604020202020204" pitchFamily="34" charset="0"/>
              <a:cs typeface="Arial" panose="020B0604020202020204" pitchFamily="34" charset="0"/>
            </a:rPr>
            <a:t>The speed to answer calls</a:t>
          </a:r>
          <a:endParaRPr lang="en-AU" sz="1050" dirty="0">
            <a:solidFill>
              <a:schemeClr val="accent4"/>
            </a:solidFill>
          </a:endParaRPr>
        </a:p>
      </dgm:t>
    </dgm:pt>
    <dgm:pt modelId="{D9EAC60E-E61C-4649-BA82-13403CC7A06F}" type="parTrans" cxnId="{7A5B31F7-7F91-49D4-BD52-66C1D3589763}">
      <dgm:prSet/>
      <dgm:spPr/>
      <dgm:t>
        <a:bodyPr/>
        <a:lstStyle/>
        <a:p>
          <a:endParaRPr lang="en-AU" sz="900">
            <a:solidFill>
              <a:schemeClr val="bg1"/>
            </a:solidFill>
          </a:endParaRPr>
        </a:p>
      </dgm:t>
    </dgm:pt>
    <dgm:pt modelId="{20EE6626-1350-4091-898B-4BE5AC9C5DCF}" type="sibTrans" cxnId="{7A5B31F7-7F91-49D4-BD52-66C1D3589763}">
      <dgm:prSet/>
      <dgm:spPr/>
      <dgm:t>
        <a:bodyPr/>
        <a:lstStyle/>
        <a:p>
          <a:endParaRPr lang="en-AU" sz="900">
            <a:solidFill>
              <a:schemeClr val="bg1"/>
            </a:solidFill>
          </a:endParaRPr>
        </a:p>
      </dgm:t>
    </dgm:pt>
    <dgm:pt modelId="{A675DA0E-B6A6-41AE-B011-D1BF149E8BC3}">
      <dgm:prSet phldrT="[Text]" custT="1"/>
      <dgm:spPr>
        <a:solidFill>
          <a:schemeClr val="accent4"/>
        </a:solidFill>
        <a:ln>
          <a:solidFill>
            <a:schemeClr val="bg1">
              <a:lumMod val="50000"/>
            </a:schemeClr>
          </a:solidFill>
        </a:ln>
      </dgm:spPr>
      <dgm:t>
        <a:bodyPr/>
        <a:lstStyle/>
        <a:p>
          <a:r>
            <a:rPr lang="en-AU" sz="1050" b="1" dirty="0">
              <a:solidFill>
                <a:schemeClr val="bg1"/>
              </a:solidFill>
              <a:latin typeface="Arial" panose="020B0604020202020204" pitchFamily="34" charset="0"/>
              <a:cs typeface="Arial" panose="020B0604020202020204" pitchFamily="34" charset="0"/>
            </a:rPr>
            <a:t>No Change</a:t>
          </a:r>
        </a:p>
        <a:p>
          <a:r>
            <a:rPr lang="en-AU" sz="1050" dirty="0">
              <a:solidFill>
                <a:schemeClr val="bg1"/>
              </a:solidFill>
              <a:latin typeface="Arial" panose="020B0604020202020204" pitchFamily="34" charset="0"/>
              <a:cs typeface="Arial" panose="020B0604020202020204" pitchFamily="34" charset="0"/>
            </a:rPr>
            <a:t>+$0</a:t>
          </a:r>
          <a:br>
            <a:rPr lang="en-AU" sz="1050"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72%</a:t>
          </a:r>
          <a:endParaRPr lang="en-AU" sz="1050" b="0" dirty="0">
            <a:solidFill>
              <a:schemeClr val="bg1"/>
            </a:solidFill>
          </a:endParaRPr>
        </a:p>
      </dgm:t>
    </dgm:pt>
    <dgm:pt modelId="{AA418E4B-1741-429F-8AD9-2A11890E6518}" type="parTrans" cxnId="{17EAD685-3E69-455F-830E-D605B7A8D123}">
      <dgm:prSet/>
      <dgm:spPr/>
      <dgm:t>
        <a:bodyPr/>
        <a:lstStyle/>
        <a:p>
          <a:endParaRPr lang="en-AU" sz="900">
            <a:solidFill>
              <a:schemeClr val="bg1"/>
            </a:solidFill>
          </a:endParaRPr>
        </a:p>
      </dgm:t>
    </dgm:pt>
    <dgm:pt modelId="{87D7DBCA-1923-41EA-B15E-04768391952F}" type="sibTrans" cxnId="{17EAD685-3E69-455F-830E-D605B7A8D123}">
      <dgm:prSet/>
      <dgm:spPr/>
      <dgm:t>
        <a:bodyPr/>
        <a:lstStyle/>
        <a:p>
          <a:endParaRPr lang="en-AU" sz="900">
            <a:solidFill>
              <a:schemeClr val="bg1"/>
            </a:solidFill>
          </a:endParaRPr>
        </a:p>
      </dgm:t>
    </dgm:pt>
    <dgm:pt modelId="{62C94BCE-EBE7-4C76-8A90-E0216840B372}">
      <dgm:prSet phldrT="[Text]" custT="1"/>
      <dgm:spPr>
        <a:solidFill>
          <a:schemeClr val="accent4">
            <a:alpha val="50196"/>
          </a:schemeClr>
        </a:solidFill>
      </dgm:spPr>
      <dgm:t>
        <a:bodyPr/>
        <a:lstStyle/>
        <a:p>
          <a:r>
            <a:rPr lang="en-AU" sz="1050" b="1" dirty="0">
              <a:solidFill>
                <a:schemeClr val="bg1"/>
              </a:solidFill>
              <a:latin typeface="Arial" panose="020B0604020202020204" pitchFamily="34" charset="0"/>
              <a:cs typeface="Arial" panose="020B0604020202020204" pitchFamily="34" charset="0"/>
            </a:rPr>
            <a:t>Improve</a:t>
          </a:r>
        </a:p>
        <a:p>
          <a:r>
            <a:rPr lang="en-AU" sz="1050" dirty="0">
              <a:solidFill>
                <a:schemeClr val="bg1"/>
              </a:solidFill>
              <a:latin typeface="Arial" panose="020B0604020202020204" pitchFamily="34" charset="0"/>
              <a:cs typeface="Arial" panose="020B0604020202020204" pitchFamily="34" charset="0"/>
            </a:rPr>
            <a:t>Survey 28%</a:t>
          </a:r>
          <a:endParaRPr lang="en-AU" sz="1050" dirty="0">
            <a:solidFill>
              <a:schemeClr val="bg1"/>
            </a:solidFill>
          </a:endParaRPr>
        </a:p>
      </dgm:t>
    </dgm:pt>
    <dgm:pt modelId="{070E373A-662B-47A4-831F-3E9F71C11423}" type="parTrans" cxnId="{248BFF0F-02D9-4260-93CC-9B0B029727AC}">
      <dgm:prSet/>
      <dgm:spPr/>
      <dgm:t>
        <a:bodyPr/>
        <a:lstStyle/>
        <a:p>
          <a:endParaRPr lang="en-AU" sz="900">
            <a:solidFill>
              <a:schemeClr val="bg1"/>
            </a:solidFill>
          </a:endParaRPr>
        </a:p>
      </dgm:t>
    </dgm:pt>
    <dgm:pt modelId="{98CC3AD0-05A2-4EB9-B6AF-C2DA17838A2F}" type="sibTrans" cxnId="{248BFF0F-02D9-4260-93CC-9B0B029727AC}">
      <dgm:prSet/>
      <dgm:spPr/>
      <dgm:t>
        <a:bodyPr/>
        <a:lstStyle/>
        <a:p>
          <a:endParaRPr lang="en-AU" sz="900">
            <a:solidFill>
              <a:schemeClr val="bg1"/>
            </a:solidFill>
          </a:endParaRPr>
        </a:p>
      </dgm:t>
    </dgm:pt>
    <dgm:pt modelId="{63CDD1EA-766B-4F62-A630-3E3AE4E92E99}">
      <dgm:prSet phldrT="[Text]" custT="1"/>
      <dgm:spPr>
        <a:solidFill>
          <a:schemeClr val="accent4">
            <a:alpha val="50196"/>
          </a:schemeClr>
        </a:solidFill>
      </dgm:spPr>
      <dgm:t>
        <a:bodyPr/>
        <a:lstStyle/>
        <a:p>
          <a:r>
            <a:rPr lang="en-AU" sz="700" dirty="0">
              <a:solidFill>
                <a:schemeClr val="bg1"/>
              </a:solidFill>
            </a:rPr>
            <a:t>28%</a:t>
          </a:r>
          <a:br>
            <a:rPr lang="en-AU" sz="700" dirty="0">
              <a:solidFill>
                <a:schemeClr val="bg1"/>
              </a:solidFill>
            </a:rPr>
          </a:br>
          <a:r>
            <a:rPr lang="en-AU" sz="700" b="1" dirty="0">
              <a:solidFill>
                <a:schemeClr val="bg1"/>
              </a:solidFill>
              <a:latin typeface="Arial" panose="020B0604020202020204" pitchFamily="34" charset="0"/>
              <a:cs typeface="Arial" panose="020B0604020202020204" pitchFamily="34" charset="0"/>
            </a:rPr>
            <a:t>Option B</a:t>
          </a:r>
        </a:p>
        <a:p>
          <a:r>
            <a:rPr lang="en-AU" sz="700" dirty="0">
              <a:solidFill>
                <a:schemeClr val="bg1"/>
              </a:solidFill>
              <a:latin typeface="Arial" panose="020B0604020202020204" pitchFamily="34" charset="0"/>
              <a:cs typeface="Arial" panose="020B0604020202020204" pitchFamily="34" charset="0"/>
            </a:rPr>
            <a:t>30 sec or less to answer</a:t>
          </a:r>
        </a:p>
        <a:p>
          <a:r>
            <a:rPr lang="en-AU" sz="700" dirty="0">
              <a:solidFill>
                <a:schemeClr val="bg1"/>
              </a:solidFill>
              <a:latin typeface="Arial" panose="020B0604020202020204" pitchFamily="34" charset="0"/>
              <a:cs typeface="Arial" panose="020B0604020202020204" pitchFamily="34" charset="0"/>
            </a:rPr>
            <a:t>+$2.00/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95ADE619-30B0-4058-899F-CD0A0A270C8A}" type="parTrans" cxnId="{294709D1-89BF-4425-B250-101C14A406F9}">
      <dgm:prSet/>
      <dgm:spPr/>
      <dgm:t>
        <a:bodyPr/>
        <a:lstStyle/>
        <a:p>
          <a:endParaRPr lang="en-AU" sz="900">
            <a:solidFill>
              <a:schemeClr val="bg1"/>
            </a:solidFill>
          </a:endParaRPr>
        </a:p>
      </dgm:t>
    </dgm:pt>
    <dgm:pt modelId="{04AFD959-BC3F-499F-A43B-ECEC7B283BF7}" type="sibTrans" cxnId="{294709D1-89BF-4425-B250-101C14A406F9}">
      <dgm:prSet/>
      <dgm:spPr/>
      <dgm:t>
        <a:bodyPr/>
        <a:lstStyle/>
        <a:p>
          <a:endParaRPr lang="en-AU" sz="900">
            <a:solidFill>
              <a:schemeClr val="bg1"/>
            </a:solidFill>
          </a:endParaRPr>
        </a:p>
      </dgm:t>
    </dgm:pt>
    <dgm:pt modelId="{E1639608-3C60-450B-BE28-445B3AB6D864}">
      <dgm:prSet phldrT="[Text]" custT="1"/>
      <dgm:spPr>
        <a:solidFill>
          <a:srgbClr val="055E8D">
            <a:alpha val="50196"/>
          </a:srgbClr>
        </a:solidFill>
      </dgm:spPr>
      <dgm:t>
        <a:bodyPr/>
        <a:lstStyle/>
        <a:p>
          <a:r>
            <a:rPr lang="en-AU" sz="700" b="1" dirty="0">
              <a:solidFill>
                <a:schemeClr val="bg1"/>
              </a:solidFill>
              <a:latin typeface="Arial" panose="020B0604020202020204" pitchFamily="34" charset="0"/>
              <a:cs typeface="Arial" panose="020B0604020202020204" pitchFamily="34" charset="0"/>
            </a:rPr>
            <a:t>7%</a:t>
          </a:r>
          <a:br>
            <a:rPr lang="en-AU" sz="700" b="1" dirty="0">
              <a:solidFill>
                <a:schemeClr val="bg1"/>
              </a:solidFill>
              <a:latin typeface="Arial" panose="020B0604020202020204" pitchFamily="34" charset="0"/>
              <a:cs typeface="Arial" panose="020B0604020202020204" pitchFamily="34" charset="0"/>
            </a:rPr>
          </a:br>
          <a:r>
            <a:rPr lang="en-AU" sz="700" b="1" dirty="0">
              <a:solidFill>
                <a:schemeClr val="bg1"/>
              </a:solidFill>
              <a:latin typeface="Arial" panose="020B0604020202020204" pitchFamily="34" charset="0"/>
              <a:cs typeface="Arial" panose="020B0604020202020204" pitchFamily="34" charset="0"/>
            </a:rPr>
            <a:t>Option D</a:t>
          </a:r>
          <a:br>
            <a:rPr lang="en-AU" sz="700" b="1"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5000 replacements/year</a:t>
          </a:r>
        </a:p>
        <a:p>
          <a:r>
            <a:rPr lang="en-AU" sz="700" dirty="0">
              <a:solidFill>
                <a:schemeClr val="bg1"/>
              </a:solidFill>
              <a:latin typeface="Arial" panose="020B0604020202020204" pitchFamily="34" charset="0"/>
              <a:cs typeface="Arial" panose="020B0604020202020204" pitchFamily="34" charset="0"/>
            </a:rPr>
            <a:t>+$21.50/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ADE0E749-C7F4-469A-A264-B6B5779A215F}" type="parTrans" cxnId="{EB08F92B-47E9-491F-802E-EB36CE5F2AE1}">
      <dgm:prSet/>
      <dgm:spPr/>
      <dgm:t>
        <a:bodyPr/>
        <a:lstStyle/>
        <a:p>
          <a:endParaRPr lang="en-AU">
            <a:solidFill>
              <a:schemeClr val="bg1"/>
            </a:solidFill>
          </a:endParaRPr>
        </a:p>
      </dgm:t>
    </dgm:pt>
    <dgm:pt modelId="{EA218A5C-0B5D-4B2E-85C3-B8157C901409}" type="sibTrans" cxnId="{EB08F92B-47E9-491F-802E-EB36CE5F2AE1}">
      <dgm:prSet/>
      <dgm:spPr/>
      <dgm:t>
        <a:bodyPr/>
        <a:lstStyle/>
        <a:p>
          <a:endParaRPr lang="en-AU">
            <a:solidFill>
              <a:schemeClr val="bg1"/>
            </a:solidFill>
          </a:endParaRPr>
        </a:p>
      </dgm:t>
    </dgm:pt>
    <dgm:pt modelId="{5E1A1869-E1FD-4852-82B1-92D90ACC30A5}" type="pres">
      <dgm:prSet presAssocID="{5B883CED-AB7B-4310-8B05-B6CB1E8A4E03}" presName="Name0" presStyleCnt="0">
        <dgm:presLayoutVars>
          <dgm:chPref val="1"/>
          <dgm:dir/>
          <dgm:animOne val="branch"/>
          <dgm:animLvl val="lvl"/>
          <dgm:resizeHandles/>
        </dgm:presLayoutVars>
      </dgm:prSet>
      <dgm:spPr/>
    </dgm:pt>
    <dgm:pt modelId="{62A77E97-42BB-46DB-B4DB-4CF9CD60F679}" type="pres">
      <dgm:prSet presAssocID="{F542302C-989D-4A87-94FA-514E60B61496}" presName="vertOne" presStyleCnt="0"/>
      <dgm:spPr/>
    </dgm:pt>
    <dgm:pt modelId="{7D0CA826-D807-41DB-92F4-27466FCEB804}" type="pres">
      <dgm:prSet presAssocID="{F542302C-989D-4A87-94FA-514E60B61496}" presName="txOne" presStyleLbl="node0" presStyleIdx="0" presStyleCnt="5">
        <dgm:presLayoutVars>
          <dgm:chPref val="3"/>
        </dgm:presLayoutVars>
      </dgm:prSet>
      <dgm:spPr/>
    </dgm:pt>
    <dgm:pt modelId="{E3AC0BAF-F25C-4BB5-8ACB-32E316CB2886}" type="pres">
      <dgm:prSet presAssocID="{F542302C-989D-4A87-94FA-514E60B61496}" presName="parTransOne" presStyleCnt="0"/>
      <dgm:spPr/>
    </dgm:pt>
    <dgm:pt modelId="{58F61040-4238-4126-98DD-C64C834939EE}" type="pres">
      <dgm:prSet presAssocID="{F542302C-989D-4A87-94FA-514E60B61496}" presName="horzOne" presStyleCnt="0"/>
      <dgm:spPr/>
    </dgm:pt>
    <dgm:pt modelId="{DFA0E7F8-4D86-4791-9686-95212B0DB935}" type="pres">
      <dgm:prSet presAssocID="{B07BE7C8-B425-47D5-B1B8-273513756BFC}" presName="vertTwo" presStyleCnt="0"/>
      <dgm:spPr/>
    </dgm:pt>
    <dgm:pt modelId="{D92BB4D2-97C5-4BE0-BE55-4B3A9EBF15FC}" type="pres">
      <dgm:prSet presAssocID="{B07BE7C8-B425-47D5-B1B8-273513756BFC}" presName="txTwo" presStyleLbl="node2" presStyleIdx="0" presStyleCnt="5">
        <dgm:presLayoutVars>
          <dgm:chPref val="3"/>
        </dgm:presLayoutVars>
      </dgm:prSet>
      <dgm:spPr/>
    </dgm:pt>
    <dgm:pt modelId="{1E5A886D-CA2B-40DE-BE76-55A6FD447140}" type="pres">
      <dgm:prSet presAssocID="{B07BE7C8-B425-47D5-B1B8-273513756BFC}" presName="parTransTwo" presStyleCnt="0"/>
      <dgm:spPr/>
    </dgm:pt>
    <dgm:pt modelId="{393E8C84-BB58-4EB5-8E67-FDB99B63ED4C}" type="pres">
      <dgm:prSet presAssocID="{B07BE7C8-B425-47D5-B1B8-273513756BFC}" presName="horzTwo" presStyleCnt="0"/>
      <dgm:spPr/>
    </dgm:pt>
    <dgm:pt modelId="{8116F30E-99D6-4F95-B352-EBA4EDAE145C}" type="pres">
      <dgm:prSet presAssocID="{4983C601-7EC8-4C2B-A692-ECB9818F530B}" presName="vertThree" presStyleCnt="0"/>
      <dgm:spPr/>
    </dgm:pt>
    <dgm:pt modelId="{BFDB94CF-7D70-4DA8-B385-4C2F7FD7BE80}" type="pres">
      <dgm:prSet presAssocID="{4983C601-7EC8-4C2B-A692-ECB9818F530B}" presName="txThree" presStyleLbl="node3" presStyleIdx="0" presStyleCnt="5">
        <dgm:presLayoutVars>
          <dgm:chPref val="3"/>
        </dgm:presLayoutVars>
      </dgm:prSet>
      <dgm:spPr/>
    </dgm:pt>
    <dgm:pt modelId="{3A2D062C-E34B-46BF-8C33-ED4E502E3C5B}" type="pres">
      <dgm:prSet presAssocID="{4983C601-7EC8-4C2B-A692-ECB9818F530B}" presName="parTransThree" presStyleCnt="0"/>
      <dgm:spPr/>
    </dgm:pt>
    <dgm:pt modelId="{39F8B45C-57B3-48E0-B445-79E2E4EE628A}" type="pres">
      <dgm:prSet presAssocID="{4983C601-7EC8-4C2B-A692-ECB9818F530B}" presName="horzThree" presStyleCnt="0"/>
      <dgm:spPr/>
    </dgm:pt>
    <dgm:pt modelId="{7FE726F7-7F57-4DCF-BDC6-AFB9E48C25C5}" type="pres">
      <dgm:prSet presAssocID="{4073AA83-B7C1-4F4D-AAA2-200041E656E8}" presName="vertFour" presStyleCnt="0">
        <dgm:presLayoutVars>
          <dgm:chPref val="3"/>
        </dgm:presLayoutVars>
      </dgm:prSet>
      <dgm:spPr/>
    </dgm:pt>
    <dgm:pt modelId="{6900263B-DFA6-4C1D-A073-9526C51070DE}" type="pres">
      <dgm:prSet presAssocID="{4073AA83-B7C1-4F4D-AAA2-200041E656E8}" presName="txFour" presStyleLbl="node4" presStyleIdx="0" presStyleCnt="10">
        <dgm:presLayoutVars>
          <dgm:chPref val="3"/>
        </dgm:presLayoutVars>
      </dgm:prSet>
      <dgm:spPr/>
    </dgm:pt>
    <dgm:pt modelId="{3F5175E2-53BB-4466-AF86-6D44DABFB0EA}" type="pres">
      <dgm:prSet presAssocID="{4073AA83-B7C1-4F4D-AAA2-200041E656E8}" presName="horzFour" presStyleCnt="0"/>
      <dgm:spPr/>
    </dgm:pt>
    <dgm:pt modelId="{3F32EC9C-4805-475B-9AD6-71A13E9232FA}" type="pres">
      <dgm:prSet presAssocID="{87E43838-B92A-4D24-8043-632625585DA7}" presName="sibSpaceFour" presStyleCnt="0"/>
      <dgm:spPr/>
    </dgm:pt>
    <dgm:pt modelId="{5DBD1C90-2D86-4A06-AE38-2AAACAB3F12E}" type="pres">
      <dgm:prSet presAssocID="{A08B2753-EABB-4ACE-B47E-1EE1F8D09B67}" presName="vertFour" presStyleCnt="0">
        <dgm:presLayoutVars>
          <dgm:chPref val="3"/>
        </dgm:presLayoutVars>
      </dgm:prSet>
      <dgm:spPr/>
    </dgm:pt>
    <dgm:pt modelId="{9CE05089-3C02-4270-8943-491162D280DA}" type="pres">
      <dgm:prSet presAssocID="{A08B2753-EABB-4ACE-B47E-1EE1F8D09B67}" presName="txFour" presStyleLbl="node4" presStyleIdx="1" presStyleCnt="10">
        <dgm:presLayoutVars>
          <dgm:chPref val="3"/>
        </dgm:presLayoutVars>
      </dgm:prSet>
      <dgm:spPr/>
    </dgm:pt>
    <dgm:pt modelId="{75A902A3-1E72-463B-9A17-2BC7A0A4DB18}" type="pres">
      <dgm:prSet presAssocID="{A08B2753-EABB-4ACE-B47E-1EE1F8D09B67}" presName="horzFour" presStyleCnt="0"/>
      <dgm:spPr/>
    </dgm:pt>
    <dgm:pt modelId="{325C7C15-A5AA-498B-BE95-DED5AC69C8E4}" type="pres">
      <dgm:prSet presAssocID="{94055EDB-C8A4-4EED-911F-2006870B595B}" presName="sibSpaceOne" presStyleCnt="0"/>
      <dgm:spPr/>
    </dgm:pt>
    <dgm:pt modelId="{A877BFC6-1456-4850-82C2-7A25EC8BBC16}" type="pres">
      <dgm:prSet presAssocID="{E32160B6-1CF2-464B-B9E4-5F268E14C1DF}" presName="vertOne" presStyleCnt="0"/>
      <dgm:spPr/>
    </dgm:pt>
    <dgm:pt modelId="{FBA27044-2917-4407-8125-26C4C2C7BDA7}" type="pres">
      <dgm:prSet presAssocID="{E32160B6-1CF2-464B-B9E4-5F268E14C1DF}" presName="txOne" presStyleLbl="node0" presStyleIdx="1" presStyleCnt="5">
        <dgm:presLayoutVars>
          <dgm:chPref val="3"/>
        </dgm:presLayoutVars>
      </dgm:prSet>
      <dgm:spPr/>
    </dgm:pt>
    <dgm:pt modelId="{18EC63F6-068D-4657-B064-95605EF1B3AA}" type="pres">
      <dgm:prSet presAssocID="{E32160B6-1CF2-464B-B9E4-5F268E14C1DF}" presName="parTransOne" presStyleCnt="0"/>
      <dgm:spPr/>
    </dgm:pt>
    <dgm:pt modelId="{61CA90D9-4400-4538-AE31-27D0A2B24E69}" type="pres">
      <dgm:prSet presAssocID="{E32160B6-1CF2-464B-B9E4-5F268E14C1DF}" presName="horzOne" presStyleCnt="0"/>
      <dgm:spPr/>
    </dgm:pt>
    <dgm:pt modelId="{1A0DC67D-1E33-499F-9484-160EFF1F9A37}" type="pres">
      <dgm:prSet presAssocID="{0AF020D9-679D-4785-9023-82E1546BD3D8}" presName="vertTwo" presStyleCnt="0"/>
      <dgm:spPr/>
    </dgm:pt>
    <dgm:pt modelId="{93A82231-C337-40F8-AE7B-B9CFE8066CE3}" type="pres">
      <dgm:prSet presAssocID="{0AF020D9-679D-4785-9023-82E1546BD3D8}" presName="txTwo" presStyleLbl="node2" presStyleIdx="1" presStyleCnt="5">
        <dgm:presLayoutVars>
          <dgm:chPref val="3"/>
        </dgm:presLayoutVars>
      </dgm:prSet>
      <dgm:spPr/>
    </dgm:pt>
    <dgm:pt modelId="{823D93FA-D2EB-4B15-9778-0E4CE97A16A2}" type="pres">
      <dgm:prSet presAssocID="{0AF020D9-679D-4785-9023-82E1546BD3D8}" presName="parTransTwo" presStyleCnt="0"/>
      <dgm:spPr/>
    </dgm:pt>
    <dgm:pt modelId="{813045E4-006C-476F-A8E7-4ED3D4B4EDD3}" type="pres">
      <dgm:prSet presAssocID="{0AF020D9-679D-4785-9023-82E1546BD3D8}" presName="horzTwo" presStyleCnt="0"/>
      <dgm:spPr/>
    </dgm:pt>
    <dgm:pt modelId="{D7EC49FB-EA80-4DE1-AFDF-90CE587A1886}" type="pres">
      <dgm:prSet presAssocID="{ECDF3AA3-DF64-4FC4-A499-A5CA8CBB0812}" presName="vertThree" presStyleCnt="0"/>
      <dgm:spPr/>
    </dgm:pt>
    <dgm:pt modelId="{95EBCBDF-6709-480B-92D5-E703572DB39E}" type="pres">
      <dgm:prSet presAssocID="{ECDF3AA3-DF64-4FC4-A499-A5CA8CBB0812}" presName="txThree" presStyleLbl="node3" presStyleIdx="1" presStyleCnt="5">
        <dgm:presLayoutVars>
          <dgm:chPref val="3"/>
        </dgm:presLayoutVars>
      </dgm:prSet>
      <dgm:spPr/>
    </dgm:pt>
    <dgm:pt modelId="{10F3D659-812F-4D72-A3B1-FB5B5EEE2407}" type="pres">
      <dgm:prSet presAssocID="{ECDF3AA3-DF64-4FC4-A499-A5CA8CBB0812}" presName="parTransThree" presStyleCnt="0"/>
      <dgm:spPr/>
    </dgm:pt>
    <dgm:pt modelId="{8E8E6C0D-F431-44E2-BDBD-BCAA869B01FC}" type="pres">
      <dgm:prSet presAssocID="{ECDF3AA3-DF64-4FC4-A499-A5CA8CBB0812}" presName="horzThree" presStyleCnt="0"/>
      <dgm:spPr/>
    </dgm:pt>
    <dgm:pt modelId="{C7D387CA-1411-43A7-9F88-23654128A310}" type="pres">
      <dgm:prSet presAssocID="{CE89D81D-BE70-4B20-907D-B214B3DE829C}" presName="vertFour" presStyleCnt="0">
        <dgm:presLayoutVars>
          <dgm:chPref val="3"/>
        </dgm:presLayoutVars>
      </dgm:prSet>
      <dgm:spPr/>
    </dgm:pt>
    <dgm:pt modelId="{33F71FE9-9267-43AF-BE25-CE71A8313AF0}" type="pres">
      <dgm:prSet presAssocID="{CE89D81D-BE70-4B20-907D-B214B3DE829C}" presName="txFour" presStyleLbl="node4" presStyleIdx="2" presStyleCnt="10">
        <dgm:presLayoutVars>
          <dgm:chPref val="3"/>
        </dgm:presLayoutVars>
      </dgm:prSet>
      <dgm:spPr/>
    </dgm:pt>
    <dgm:pt modelId="{A486EAF7-FFEF-4F0E-931F-4CB6331F0556}" type="pres">
      <dgm:prSet presAssocID="{CE89D81D-BE70-4B20-907D-B214B3DE829C}" presName="horzFour" presStyleCnt="0"/>
      <dgm:spPr/>
    </dgm:pt>
    <dgm:pt modelId="{DA67515C-E740-4008-AE9C-25E6C345AC05}" type="pres">
      <dgm:prSet presAssocID="{F8BCA4FB-062A-446E-BA0B-B3F882B6DDAA}" presName="sibSpaceFour" presStyleCnt="0"/>
      <dgm:spPr/>
    </dgm:pt>
    <dgm:pt modelId="{57A6F71D-97DD-4CB6-875C-55A1816E7B0B}" type="pres">
      <dgm:prSet presAssocID="{3EDD62A5-37C9-4886-AABE-89DD6A0E6EFB}" presName="vertFour" presStyleCnt="0">
        <dgm:presLayoutVars>
          <dgm:chPref val="3"/>
        </dgm:presLayoutVars>
      </dgm:prSet>
      <dgm:spPr/>
    </dgm:pt>
    <dgm:pt modelId="{76A02F86-CD92-439F-8E50-811667646CE0}" type="pres">
      <dgm:prSet presAssocID="{3EDD62A5-37C9-4886-AABE-89DD6A0E6EFB}" presName="txFour" presStyleLbl="node4" presStyleIdx="3" presStyleCnt="10">
        <dgm:presLayoutVars>
          <dgm:chPref val="3"/>
        </dgm:presLayoutVars>
      </dgm:prSet>
      <dgm:spPr/>
    </dgm:pt>
    <dgm:pt modelId="{55D4DF1B-8FCE-48CA-AFEB-CC4F28B2EB2E}" type="pres">
      <dgm:prSet presAssocID="{3EDD62A5-37C9-4886-AABE-89DD6A0E6EFB}" presName="horzFour" presStyleCnt="0"/>
      <dgm:spPr/>
    </dgm:pt>
    <dgm:pt modelId="{3D9FB43D-36A9-4B9E-AAD1-2AE78B1E5DE4}" type="pres">
      <dgm:prSet presAssocID="{5E130494-52BB-4129-B28B-79455DA080C1}" presName="sibSpaceOne" presStyleCnt="0"/>
      <dgm:spPr/>
    </dgm:pt>
    <dgm:pt modelId="{B742A0BF-1D5D-4376-A984-A1694F4E40CD}" type="pres">
      <dgm:prSet presAssocID="{F253140A-EC97-4E30-9CB4-E02D757B2505}" presName="vertOne" presStyleCnt="0"/>
      <dgm:spPr/>
    </dgm:pt>
    <dgm:pt modelId="{1665EC62-D736-4D49-8F11-40C02899CD7A}" type="pres">
      <dgm:prSet presAssocID="{F253140A-EC97-4E30-9CB4-E02D757B2505}" presName="txOne" presStyleLbl="node0" presStyleIdx="2" presStyleCnt="5">
        <dgm:presLayoutVars>
          <dgm:chPref val="3"/>
        </dgm:presLayoutVars>
      </dgm:prSet>
      <dgm:spPr/>
    </dgm:pt>
    <dgm:pt modelId="{F9F95403-5533-4038-832E-1502B6BA26D7}" type="pres">
      <dgm:prSet presAssocID="{F253140A-EC97-4E30-9CB4-E02D757B2505}" presName="parTransOne" presStyleCnt="0"/>
      <dgm:spPr/>
    </dgm:pt>
    <dgm:pt modelId="{44CEAE71-B8B6-41B4-B044-DD7D87BDD63E}" type="pres">
      <dgm:prSet presAssocID="{F253140A-EC97-4E30-9CB4-E02D757B2505}" presName="horzOne" presStyleCnt="0"/>
      <dgm:spPr/>
    </dgm:pt>
    <dgm:pt modelId="{63E675BE-A9DE-41DB-89A8-0F2C9B541A3C}" type="pres">
      <dgm:prSet presAssocID="{8F62255D-95BB-41F8-B83E-472348A965CA}" presName="vertTwo" presStyleCnt="0"/>
      <dgm:spPr/>
    </dgm:pt>
    <dgm:pt modelId="{84B053DF-F76D-4460-B249-B0C54D32E9F0}" type="pres">
      <dgm:prSet presAssocID="{8F62255D-95BB-41F8-B83E-472348A965CA}" presName="txTwo" presStyleLbl="node2" presStyleIdx="2" presStyleCnt="5">
        <dgm:presLayoutVars>
          <dgm:chPref val="3"/>
        </dgm:presLayoutVars>
      </dgm:prSet>
      <dgm:spPr/>
    </dgm:pt>
    <dgm:pt modelId="{16D4382E-ECC0-455D-A9DD-490B3378EB95}" type="pres">
      <dgm:prSet presAssocID="{8F62255D-95BB-41F8-B83E-472348A965CA}" presName="parTransTwo" presStyleCnt="0"/>
      <dgm:spPr/>
    </dgm:pt>
    <dgm:pt modelId="{2B1ACCCA-4BF7-4289-9A1E-187B32F163BA}" type="pres">
      <dgm:prSet presAssocID="{8F62255D-95BB-41F8-B83E-472348A965CA}" presName="horzTwo" presStyleCnt="0"/>
      <dgm:spPr/>
    </dgm:pt>
    <dgm:pt modelId="{D700CF1D-DA6B-4F13-8AB8-0083B7967435}" type="pres">
      <dgm:prSet presAssocID="{50A0746E-1F8D-4B6C-AC36-DB083997A9C4}" presName="vertThree" presStyleCnt="0"/>
      <dgm:spPr/>
    </dgm:pt>
    <dgm:pt modelId="{DC620169-0BC1-4661-8D68-B2CAFB3BF521}" type="pres">
      <dgm:prSet presAssocID="{50A0746E-1F8D-4B6C-AC36-DB083997A9C4}" presName="txThree" presStyleLbl="node3" presStyleIdx="2" presStyleCnt="5">
        <dgm:presLayoutVars>
          <dgm:chPref val="3"/>
        </dgm:presLayoutVars>
      </dgm:prSet>
      <dgm:spPr/>
    </dgm:pt>
    <dgm:pt modelId="{31E1C579-2DFA-40A5-929A-80453E0A5EFD}" type="pres">
      <dgm:prSet presAssocID="{50A0746E-1F8D-4B6C-AC36-DB083997A9C4}" presName="parTransThree" presStyleCnt="0"/>
      <dgm:spPr/>
    </dgm:pt>
    <dgm:pt modelId="{1B316E97-86A3-4409-83BB-F30A3AC6E8AC}" type="pres">
      <dgm:prSet presAssocID="{50A0746E-1F8D-4B6C-AC36-DB083997A9C4}" presName="horzThree" presStyleCnt="0"/>
      <dgm:spPr/>
    </dgm:pt>
    <dgm:pt modelId="{94F7EFC4-3FBB-414C-95C4-2D836E1EF78E}" type="pres">
      <dgm:prSet presAssocID="{A9CFFB13-A169-4A48-BF02-EAA8F9B8E827}" presName="vertFour" presStyleCnt="0">
        <dgm:presLayoutVars>
          <dgm:chPref val="3"/>
        </dgm:presLayoutVars>
      </dgm:prSet>
      <dgm:spPr/>
    </dgm:pt>
    <dgm:pt modelId="{15CFD33D-3A43-4F55-87D6-1E05E7FEAFB7}" type="pres">
      <dgm:prSet presAssocID="{A9CFFB13-A169-4A48-BF02-EAA8F9B8E827}" presName="txFour" presStyleLbl="node4" presStyleIdx="4" presStyleCnt="10">
        <dgm:presLayoutVars>
          <dgm:chPref val="3"/>
        </dgm:presLayoutVars>
      </dgm:prSet>
      <dgm:spPr/>
    </dgm:pt>
    <dgm:pt modelId="{882525BF-1D6A-4AD9-8D23-3FD8DA4EFE23}" type="pres">
      <dgm:prSet presAssocID="{A9CFFB13-A169-4A48-BF02-EAA8F9B8E827}" presName="horzFour" presStyleCnt="0"/>
      <dgm:spPr/>
    </dgm:pt>
    <dgm:pt modelId="{2C2F4AD8-0BAF-4300-A943-D6A9000DA50D}" type="pres">
      <dgm:prSet presAssocID="{3DA4A08C-CC85-4B8C-A7D0-146739E0EC6B}" presName="sibSpaceFour" presStyleCnt="0"/>
      <dgm:spPr/>
    </dgm:pt>
    <dgm:pt modelId="{E0AEDC16-90B7-4CC6-8051-28681C733160}" type="pres">
      <dgm:prSet presAssocID="{7D3AAB16-A9D9-47A6-BF99-0F604867EA89}" presName="vertFour" presStyleCnt="0">
        <dgm:presLayoutVars>
          <dgm:chPref val="3"/>
        </dgm:presLayoutVars>
      </dgm:prSet>
      <dgm:spPr/>
    </dgm:pt>
    <dgm:pt modelId="{E33BAC7C-3A75-475C-AE8E-2520F4BABCEC}" type="pres">
      <dgm:prSet presAssocID="{7D3AAB16-A9D9-47A6-BF99-0F604867EA89}" presName="txFour" presStyleLbl="node4" presStyleIdx="5" presStyleCnt="10">
        <dgm:presLayoutVars>
          <dgm:chPref val="3"/>
        </dgm:presLayoutVars>
      </dgm:prSet>
      <dgm:spPr/>
    </dgm:pt>
    <dgm:pt modelId="{D70EDBED-04C2-4F7C-92CE-7ACE8A41154A}" type="pres">
      <dgm:prSet presAssocID="{7D3AAB16-A9D9-47A6-BF99-0F604867EA89}" presName="horzFour" presStyleCnt="0"/>
      <dgm:spPr/>
    </dgm:pt>
    <dgm:pt modelId="{5B319814-51FD-4B84-888B-9D28B637B512}" type="pres">
      <dgm:prSet presAssocID="{ABB841E8-F56F-4A3E-9211-626577522AC7}" presName="sibSpaceOne" presStyleCnt="0"/>
      <dgm:spPr/>
    </dgm:pt>
    <dgm:pt modelId="{B3FE67DD-82D7-4A18-8F1A-E0EF39181950}" type="pres">
      <dgm:prSet presAssocID="{224EB176-ABA4-493D-8C40-B2C09E13E35F}" presName="vertOne" presStyleCnt="0"/>
      <dgm:spPr/>
    </dgm:pt>
    <dgm:pt modelId="{53C09287-5F86-4D60-84D7-BC3F663785B7}" type="pres">
      <dgm:prSet presAssocID="{224EB176-ABA4-493D-8C40-B2C09E13E35F}" presName="txOne" presStyleLbl="node0" presStyleIdx="3" presStyleCnt="5">
        <dgm:presLayoutVars>
          <dgm:chPref val="3"/>
        </dgm:presLayoutVars>
      </dgm:prSet>
      <dgm:spPr/>
    </dgm:pt>
    <dgm:pt modelId="{724BC238-93DB-4527-ACBD-19AD10702067}" type="pres">
      <dgm:prSet presAssocID="{224EB176-ABA4-493D-8C40-B2C09E13E35F}" presName="parTransOne" presStyleCnt="0"/>
      <dgm:spPr/>
    </dgm:pt>
    <dgm:pt modelId="{7AB1C462-55C7-44D9-9949-A219109B66D8}" type="pres">
      <dgm:prSet presAssocID="{224EB176-ABA4-493D-8C40-B2C09E13E35F}" presName="horzOne" presStyleCnt="0"/>
      <dgm:spPr/>
    </dgm:pt>
    <dgm:pt modelId="{42B3A243-D875-470B-B833-B3C2FAC4AA00}" type="pres">
      <dgm:prSet presAssocID="{D0338BC2-5BC5-494D-8859-29512060ED96}" presName="vertTwo" presStyleCnt="0"/>
      <dgm:spPr/>
    </dgm:pt>
    <dgm:pt modelId="{B146E7BC-80B6-4F10-AF27-CA0A3B41DCA9}" type="pres">
      <dgm:prSet presAssocID="{D0338BC2-5BC5-494D-8859-29512060ED96}" presName="txTwo" presStyleLbl="node2" presStyleIdx="3" presStyleCnt="5">
        <dgm:presLayoutVars>
          <dgm:chPref val="3"/>
        </dgm:presLayoutVars>
      </dgm:prSet>
      <dgm:spPr/>
    </dgm:pt>
    <dgm:pt modelId="{7B5A81E7-2E35-4326-AA85-2797E1A9280A}" type="pres">
      <dgm:prSet presAssocID="{D0338BC2-5BC5-494D-8859-29512060ED96}" presName="parTransTwo" presStyleCnt="0"/>
      <dgm:spPr/>
    </dgm:pt>
    <dgm:pt modelId="{F2D44313-F450-43C9-BC7E-39A86D99E16F}" type="pres">
      <dgm:prSet presAssocID="{D0338BC2-5BC5-494D-8859-29512060ED96}" presName="horzTwo" presStyleCnt="0"/>
      <dgm:spPr/>
    </dgm:pt>
    <dgm:pt modelId="{C06C50A3-6AE5-4E8C-9DBA-66EC392EB7C4}" type="pres">
      <dgm:prSet presAssocID="{B7FD4DE3-65B5-4904-926E-415C5151CA68}" presName="vertThree" presStyleCnt="0"/>
      <dgm:spPr/>
    </dgm:pt>
    <dgm:pt modelId="{4EC3A4B7-3528-4C19-9AA5-B49A1C5A5BA0}" type="pres">
      <dgm:prSet presAssocID="{B7FD4DE3-65B5-4904-926E-415C5151CA68}" presName="txThree" presStyleLbl="node3" presStyleIdx="3" presStyleCnt="5" custLinFactNeighborX="1367" custLinFactNeighborY="-40291">
        <dgm:presLayoutVars>
          <dgm:chPref val="3"/>
        </dgm:presLayoutVars>
      </dgm:prSet>
      <dgm:spPr/>
    </dgm:pt>
    <dgm:pt modelId="{4C232E6D-A35D-4642-A637-F3114D932D22}" type="pres">
      <dgm:prSet presAssocID="{B7FD4DE3-65B5-4904-926E-415C5151CA68}" presName="parTransThree" presStyleCnt="0"/>
      <dgm:spPr/>
    </dgm:pt>
    <dgm:pt modelId="{17721BD1-818E-419A-ABCA-EAC6A15E6C95}" type="pres">
      <dgm:prSet presAssocID="{B7FD4DE3-65B5-4904-926E-415C5151CA68}" presName="horzThree" presStyleCnt="0"/>
      <dgm:spPr/>
    </dgm:pt>
    <dgm:pt modelId="{EDEF27A8-7F67-44B5-936E-705795D60FBD}" type="pres">
      <dgm:prSet presAssocID="{1EBD785B-29E5-4815-A7DE-C55F609A285B}" presName="vertFour" presStyleCnt="0">
        <dgm:presLayoutVars>
          <dgm:chPref val="3"/>
        </dgm:presLayoutVars>
      </dgm:prSet>
      <dgm:spPr/>
    </dgm:pt>
    <dgm:pt modelId="{F85D01FA-5B91-4687-AF13-DD543BC3DF36}" type="pres">
      <dgm:prSet presAssocID="{1EBD785B-29E5-4815-A7DE-C55F609A285B}" presName="txFour" presStyleLbl="node4" presStyleIdx="6" presStyleCnt="10">
        <dgm:presLayoutVars>
          <dgm:chPref val="3"/>
        </dgm:presLayoutVars>
      </dgm:prSet>
      <dgm:spPr/>
    </dgm:pt>
    <dgm:pt modelId="{C69F37D4-6909-449A-88F2-19572D83F27E}" type="pres">
      <dgm:prSet presAssocID="{1EBD785B-29E5-4815-A7DE-C55F609A285B}" presName="horzFour" presStyleCnt="0"/>
      <dgm:spPr/>
    </dgm:pt>
    <dgm:pt modelId="{C63F5F13-0990-404E-A837-CA82F325DB2A}" type="pres">
      <dgm:prSet presAssocID="{46AF0396-9437-4575-928D-C1DBCE9D697E}" presName="sibSpaceFour" presStyleCnt="0"/>
      <dgm:spPr/>
    </dgm:pt>
    <dgm:pt modelId="{79ABB88E-B88E-4FCA-BD3B-37D8326025DB}" type="pres">
      <dgm:prSet presAssocID="{837FDB38-99B5-41DF-A7BC-C4E873D3537F}" presName="vertFour" presStyleCnt="0">
        <dgm:presLayoutVars>
          <dgm:chPref val="3"/>
        </dgm:presLayoutVars>
      </dgm:prSet>
      <dgm:spPr/>
    </dgm:pt>
    <dgm:pt modelId="{646C6E36-6E27-4D3D-8E39-6D4B6F5E4DDA}" type="pres">
      <dgm:prSet presAssocID="{837FDB38-99B5-41DF-A7BC-C4E873D3537F}" presName="txFour" presStyleLbl="node4" presStyleIdx="7" presStyleCnt="10">
        <dgm:presLayoutVars>
          <dgm:chPref val="3"/>
        </dgm:presLayoutVars>
      </dgm:prSet>
      <dgm:spPr/>
    </dgm:pt>
    <dgm:pt modelId="{E705C2A5-3E57-4BC6-81F1-7AF5B2403DAA}" type="pres">
      <dgm:prSet presAssocID="{837FDB38-99B5-41DF-A7BC-C4E873D3537F}" presName="horzFour" presStyleCnt="0"/>
      <dgm:spPr/>
    </dgm:pt>
    <dgm:pt modelId="{758A9A62-0134-411E-ACB7-05FBC9D74922}" type="pres">
      <dgm:prSet presAssocID="{B82B50E1-E06A-4292-B49B-04D98426A92E}" presName="sibSpaceFour" presStyleCnt="0"/>
      <dgm:spPr/>
    </dgm:pt>
    <dgm:pt modelId="{F8B79320-E51C-401B-802D-B0BF291C7D3D}" type="pres">
      <dgm:prSet presAssocID="{E1639608-3C60-450B-BE28-445B3AB6D864}" presName="vertFour" presStyleCnt="0">
        <dgm:presLayoutVars>
          <dgm:chPref val="3"/>
        </dgm:presLayoutVars>
      </dgm:prSet>
      <dgm:spPr/>
    </dgm:pt>
    <dgm:pt modelId="{49A7E63F-F54F-4F54-B314-105F983DECCE}" type="pres">
      <dgm:prSet presAssocID="{E1639608-3C60-450B-BE28-445B3AB6D864}" presName="txFour" presStyleLbl="node4" presStyleIdx="8" presStyleCnt="10">
        <dgm:presLayoutVars>
          <dgm:chPref val="3"/>
        </dgm:presLayoutVars>
      </dgm:prSet>
      <dgm:spPr/>
    </dgm:pt>
    <dgm:pt modelId="{A035A700-521B-4282-BF9E-3BCAAC265944}" type="pres">
      <dgm:prSet presAssocID="{E1639608-3C60-450B-BE28-445B3AB6D864}" presName="horzFour" presStyleCnt="0"/>
      <dgm:spPr/>
    </dgm:pt>
    <dgm:pt modelId="{A3D4E79A-A293-49AB-9DFF-95AA476DACDE}" type="pres">
      <dgm:prSet presAssocID="{7C360193-AE5E-4D21-A390-7D8C5940F098}" presName="sibSpaceOne" presStyleCnt="0"/>
      <dgm:spPr/>
    </dgm:pt>
    <dgm:pt modelId="{2262A806-6114-42CE-A117-4267184322D2}" type="pres">
      <dgm:prSet presAssocID="{7CAD0951-DE00-4A23-817B-AA75014D8119}" presName="vertOne" presStyleCnt="0"/>
      <dgm:spPr/>
    </dgm:pt>
    <dgm:pt modelId="{DB142012-0BAD-46A4-BCAE-057D7D542492}" type="pres">
      <dgm:prSet presAssocID="{7CAD0951-DE00-4A23-817B-AA75014D8119}" presName="txOne" presStyleLbl="node0" presStyleIdx="4" presStyleCnt="5">
        <dgm:presLayoutVars>
          <dgm:chPref val="3"/>
        </dgm:presLayoutVars>
      </dgm:prSet>
      <dgm:spPr/>
    </dgm:pt>
    <dgm:pt modelId="{D8B2AFF4-F6EB-48DA-A5F5-E50128AA3B65}" type="pres">
      <dgm:prSet presAssocID="{7CAD0951-DE00-4A23-817B-AA75014D8119}" presName="parTransOne" presStyleCnt="0"/>
      <dgm:spPr/>
    </dgm:pt>
    <dgm:pt modelId="{39725926-7383-4DFA-A062-3C8C19ED617A}" type="pres">
      <dgm:prSet presAssocID="{7CAD0951-DE00-4A23-817B-AA75014D8119}" presName="horzOne" presStyleCnt="0"/>
      <dgm:spPr/>
    </dgm:pt>
    <dgm:pt modelId="{7E04882E-C982-4B3F-B8F5-4A84E590FE25}" type="pres">
      <dgm:prSet presAssocID="{A675DA0E-B6A6-41AE-B011-D1BF149E8BC3}" presName="vertTwo" presStyleCnt="0"/>
      <dgm:spPr/>
    </dgm:pt>
    <dgm:pt modelId="{DC659BA3-25C6-4724-8364-7A92E817C972}" type="pres">
      <dgm:prSet presAssocID="{A675DA0E-B6A6-41AE-B011-D1BF149E8BC3}" presName="txTwo" presStyleLbl="node2" presStyleIdx="4" presStyleCnt="5">
        <dgm:presLayoutVars>
          <dgm:chPref val="3"/>
        </dgm:presLayoutVars>
      </dgm:prSet>
      <dgm:spPr/>
    </dgm:pt>
    <dgm:pt modelId="{0D244DE1-B6C6-47FB-8EF8-FA6C850ADF2C}" type="pres">
      <dgm:prSet presAssocID="{A675DA0E-B6A6-41AE-B011-D1BF149E8BC3}" presName="parTransTwo" presStyleCnt="0"/>
      <dgm:spPr/>
    </dgm:pt>
    <dgm:pt modelId="{83B3305C-55F2-4D15-B7D5-AF81018EB8BE}" type="pres">
      <dgm:prSet presAssocID="{A675DA0E-B6A6-41AE-B011-D1BF149E8BC3}" presName="horzTwo" presStyleCnt="0"/>
      <dgm:spPr/>
    </dgm:pt>
    <dgm:pt modelId="{6C72B06E-C142-43A1-95A9-6179CEB06635}" type="pres">
      <dgm:prSet presAssocID="{62C94BCE-EBE7-4C76-8A90-E0216840B372}" presName="vertThree" presStyleCnt="0"/>
      <dgm:spPr/>
    </dgm:pt>
    <dgm:pt modelId="{E3871DA4-B176-431A-A665-F7088907439D}" type="pres">
      <dgm:prSet presAssocID="{62C94BCE-EBE7-4C76-8A90-E0216840B372}" presName="txThree" presStyleLbl="node3" presStyleIdx="4" presStyleCnt="5">
        <dgm:presLayoutVars>
          <dgm:chPref val="3"/>
        </dgm:presLayoutVars>
      </dgm:prSet>
      <dgm:spPr/>
    </dgm:pt>
    <dgm:pt modelId="{6B952903-14BD-44D3-A124-FAF3E9752F9A}" type="pres">
      <dgm:prSet presAssocID="{62C94BCE-EBE7-4C76-8A90-E0216840B372}" presName="parTransThree" presStyleCnt="0"/>
      <dgm:spPr/>
    </dgm:pt>
    <dgm:pt modelId="{DA67679D-E195-4184-B942-EE9745F7A127}" type="pres">
      <dgm:prSet presAssocID="{62C94BCE-EBE7-4C76-8A90-E0216840B372}" presName="horzThree" presStyleCnt="0"/>
      <dgm:spPr/>
    </dgm:pt>
    <dgm:pt modelId="{3CFB2339-A00B-4BE4-ADC6-E307B272E07E}" type="pres">
      <dgm:prSet presAssocID="{63CDD1EA-766B-4F62-A630-3E3AE4E92E99}" presName="vertFour" presStyleCnt="0">
        <dgm:presLayoutVars>
          <dgm:chPref val="3"/>
        </dgm:presLayoutVars>
      </dgm:prSet>
      <dgm:spPr/>
    </dgm:pt>
    <dgm:pt modelId="{CE106573-8FAB-4E7B-A21F-293AB46D03C7}" type="pres">
      <dgm:prSet presAssocID="{63CDD1EA-766B-4F62-A630-3E3AE4E92E99}" presName="txFour" presStyleLbl="node4" presStyleIdx="9" presStyleCnt="10">
        <dgm:presLayoutVars>
          <dgm:chPref val="3"/>
        </dgm:presLayoutVars>
      </dgm:prSet>
      <dgm:spPr/>
    </dgm:pt>
    <dgm:pt modelId="{B20AF441-586F-4F0A-A1BA-FABAF8B2A882}" type="pres">
      <dgm:prSet presAssocID="{63CDD1EA-766B-4F62-A630-3E3AE4E92E99}" presName="horzFour" presStyleCnt="0"/>
      <dgm:spPr/>
    </dgm:pt>
  </dgm:ptLst>
  <dgm:cxnLst>
    <dgm:cxn modelId="{248BFF0F-02D9-4260-93CC-9B0B029727AC}" srcId="{A675DA0E-B6A6-41AE-B011-D1BF149E8BC3}" destId="{62C94BCE-EBE7-4C76-8A90-E0216840B372}" srcOrd="0" destOrd="0" parTransId="{070E373A-662B-47A4-831F-3E9F71C11423}" sibTransId="{98CC3AD0-05A2-4EB9-B6AF-C2DA17838A2F}"/>
    <dgm:cxn modelId="{A95B9A1F-685C-41E3-8C6D-57D2A6ED9106}" type="presOf" srcId="{A08B2753-EABB-4ACE-B47E-1EE1F8D09B67}" destId="{9CE05089-3C02-4270-8943-491162D280DA}" srcOrd="0" destOrd="0" presId="urn:microsoft.com/office/officeart/2005/8/layout/hierarchy4"/>
    <dgm:cxn modelId="{D9420A23-3484-4872-ACF4-D9C7AAD6CBDD}" type="presOf" srcId="{4073AA83-B7C1-4F4D-AAA2-200041E656E8}" destId="{6900263B-DFA6-4C1D-A073-9526C51070DE}" srcOrd="0" destOrd="0" presId="urn:microsoft.com/office/officeart/2005/8/layout/hierarchy4"/>
    <dgm:cxn modelId="{D94F2F27-8024-4ED3-A087-65E6EE8216F2}" type="presOf" srcId="{62C94BCE-EBE7-4C76-8A90-E0216840B372}" destId="{E3871DA4-B176-431A-A665-F7088907439D}" srcOrd="0" destOrd="0" presId="urn:microsoft.com/office/officeart/2005/8/layout/hierarchy4"/>
    <dgm:cxn modelId="{EB08F92B-47E9-491F-802E-EB36CE5F2AE1}" srcId="{B7FD4DE3-65B5-4904-926E-415C5151CA68}" destId="{E1639608-3C60-450B-BE28-445B3AB6D864}" srcOrd="2" destOrd="0" parTransId="{ADE0E749-C7F4-469A-A264-B6B5779A215F}" sibTransId="{EA218A5C-0B5D-4B2E-85C3-B8157C901409}"/>
    <dgm:cxn modelId="{575C0B34-BF4A-4FFD-B759-85944B76B631}" srcId="{4983C601-7EC8-4C2B-A692-ECB9818F530B}" destId="{A08B2753-EABB-4ACE-B47E-1EE1F8D09B67}" srcOrd="1" destOrd="0" parTransId="{FA3432EE-B573-444A-AAB3-F65BD0CD61A7}" sibTransId="{2DEB6D6F-4813-49CC-A893-9B55E4B2352F}"/>
    <dgm:cxn modelId="{EC51E334-57F7-4790-BE6C-2FF8C3EC97C4}" type="presOf" srcId="{B7FD4DE3-65B5-4904-926E-415C5151CA68}" destId="{4EC3A4B7-3528-4C19-9AA5-B49A1C5A5BA0}" srcOrd="0" destOrd="0" presId="urn:microsoft.com/office/officeart/2005/8/layout/hierarchy4"/>
    <dgm:cxn modelId="{3DD23736-D831-4ECA-949C-E9A8D830935D}" type="presOf" srcId="{A9CFFB13-A169-4A48-BF02-EAA8F9B8E827}" destId="{15CFD33D-3A43-4F55-87D6-1E05E7FEAFB7}" srcOrd="0" destOrd="0" presId="urn:microsoft.com/office/officeart/2005/8/layout/hierarchy4"/>
    <dgm:cxn modelId="{AE43763A-3744-4937-AD7B-0C8BDA539625}" srcId="{224EB176-ABA4-493D-8C40-B2C09E13E35F}" destId="{D0338BC2-5BC5-494D-8859-29512060ED96}" srcOrd="0" destOrd="0" parTransId="{9EC721C5-9870-46D6-A5F8-44AB40847B9D}" sibTransId="{7908B43C-F597-40AE-9814-9311098A82C7}"/>
    <dgm:cxn modelId="{BDC0F53A-69E5-4A8C-9129-AE1B1701FB95}" srcId="{B07BE7C8-B425-47D5-B1B8-273513756BFC}" destId="{4983C601-7EC8-4C2B-A692-ECB9818F530B}" srcOrd="0" destOrd="0" parTransId="{926D9CE5-DCA3-46E8-A440-95BCCBC08C61}" sibTransId="{3B971123-1C1D-4C99-9C65-D75E909E48CC}"/>
    <dgm:cxn modelId="{11C4543B-E091-4CA2-9B8F-02F7AFDD2A63}" type="presOf" srcId="{50A0746E-1F8D-4B6C-AC36-DB083997A9C4}" destId="{DC620169-0BC1-4661-8D68-B2CAFB3BF521}" srcOrd="0" destOrd="0" presId="urn:microsoft.com/office/officeart/2005/8/layout/hierarchy4"/>
    <dgm:cxn modelId="{7DA0CC3C-BE22-44EF-A953-1B7386F1F3F7}" srcId="{5B883CED-AB7B-4310-8B05-B6CB1E8A4E03}" destId="{F542302C-989D-4A87-94FA-514E60B61496}" srcOrd="0" destOrd="0" parTransId="{7BD5A33E-599F-4EA9-B093-A60C5E241150}" sibTransId="{94055EDB-C8A4-4EED-911F-2006870B595B}"/>
    <dgm:cxn modelId="{7FB5FB62-FD93-4EAA-A96B-DF6A3F75FD73}" srcId="{ECDF3AA3-DF64-4FC4-A499-A5CA8CBB0812}" destId="{CE89D81D-BE70-4B20-907D-B214B3DE829C}" srcOrd="0" destOrd="0" parTransId="{236830FA-2803-45FB-AE16-674D7E4CF390}" sibTransId="{F8BCA4FB-062A-446E-BA0B-B3F882B6DDAA}"/>
    <dgm:cxn modelId="{29B51465-C3B5-4FFF-ABE3-F509D8F39B52}" type="presOf" srcId="{1EBD785B-29E5-4815-A7DE-C55F609A285B}" destId="{F85D01FA-5B91-4687-AF13-DD543BC3DF36}" srcOrd="0" destOrd="0" presId="urn:microsoft.com/office/officeart/2005/8/layout/hierarchy4"/>
    <dgm:cxn modelId="{37F00D6A-0FEA-4831-83C4-8FE999A43E97}" type="presOf" srcId="{D0338BC2-5BC5-494D-8859-29512060ED96}" destId="{B146E7BC-80B6-4F10-AF27-CA0A3B41DCA9}" srcOrd="0" destOrd="0" presId="urn:microsoft.com/office/officeart/2005/8/layout/hierarchy4"/>
    <dgm:cxn modelId="{903DFA6E-3684-46EB-BB21-3BB36EA9213C}" type="presOf" srcId="{F253140A-EC97-4E30-9CB4-E02D757B2505}" destId="{1665EC62-D736-4D49-8F11-40C02899CD7A}" srcOrd="0" destOrd="0" presId="urn:microsoft.com/office/officeart/2005/8/layout/hierarchy4"/>
    <dgm:cxn modelId="{C9F0476F-CAB7-4D89-A608-E77B61EF7A9A}" type="presOf" srcId="{F542302C-989D-4A87-94FA-514E60B61496}" destId="{7D0CA826-D807-41DB-92F4-27466FCEB804}" srcOrd="0" destOrd="0" presId="urn:microsoft.com/office/officeart/2005/8/layout/hierarchy4"/>
    <dgm:cxn modelId="{86390870-ECB9-4A64-BC51-A2140490847A}" type="presOf" srcId="{ECDF3AA3-DF64-4FC4-A499-A5CA8CBB0812}" destId="{95EBCBDF-6709-480B-92D5-E703572DB39E}" srcOrd="0" destOrd="0" presId="urn:microsoft.com/office/officeart/2005/8/layout/hierarchy4"/>
    <dgm:cxn modelId="{F18F6750-472A-41F7-A7FC-C6033A12AE2C}" srcId="{8F62255D-95BB-41F8-B83E-472348A965CA}" destId="{50A0746E-1F8D-4B6C-AC36-DB083997A9C4}" srcOrd="0" destOrd="0" parTransId="{0771F4A3-AF99-4E05-8990-F5C676993F54}" sibTransId="{5D6E1E86-D08C-4905-84FA-A5BEC7B6CB38}"/>
    <dgm:cxn modelId="{D6056D55-8FCE-4B1C-9D14-17EC8E921C9A}" srcId="{50A0746E-1F8D-4B6C-AC36-DB083997A9C4}" destId="{A9CFFB13-A169-4A48-BF02-EAA8F9B8E827}" srcOrd="0" destOrd="0" parTransId="{11FC44A4-DE56-460F-8397-4EE1CC38323D}" sibTransId="{3DA4A08C-CC85-4B8C-A7D0-146739E0EC6B}"/>
    <dgm:cxn modelId="{A9BC6559-A408-4844-BE18-A77D34EFA959}" type="presOf" srcId="{E1639608-3C60-450B-BE28-445B3AB6D864}" destId="{49A7E63F-F54F-4F54-B314-105F983DECCE}" srcOrd="0" destOrd="0" presId="urn:microsoft.com/office/officeart/2005/8/layout/hierarchy4"/>
    <dgm:cxn modelId="{80316F79-B6A8-4F4B-8BF9-2292190A5116}" srcId="{B7FD4DE3-65B5-4904-926E-415C5151CA68}" destId="{837FDB38-99B5-41DF-A7BC-C4E873D3537F}" srcOrd="1" destOrd="0" parTransId="{3B3AE364-A6C8-4869-80ED-9037A8DC04FB}" sibTransId="{B82B50E1-E06A-4292-B49B-04D98426A92E}"/>
    <dgm:cxn modelId="{485A4D7E-8DFD-4B57-85A1-1FC2D6AC27C5}" type="presOf" srcId="{4983C601-7EC8-4C2B-A692-ECB9818F530B}" destId="{BFDB94CF-7D70-4DA8-B385-4C2F7FD7BE80}" srcOrd="0" destOrd="0" presId="urn:microsoft.com/office/officeart/2005/8/layout/hierarchy4"/>
    <dgm:cxn modelId="{B40DB97E-24E2-4130-99E5-1CB263E71792}" type="presOf" srcId="{63CDD1EA-766B-4F62-A630-3E3AE4E92E99}" destId="{CE106573-8FAB-4E7B-A21F-293AB46D03C7}" srcOrd="0" destOrd="0" presId="urn:microsoft.com/office/officeart/2005/8/layout/hierarchy4"/>
    <dgm:cxn modelId="{9C25597F-FE0A-4AFE-9AEC-61C48240C39C}" type="presOf" srcId="{B07BE7C8-B425-47D5-B1B8-273513756BFC}" destId="{D92BB4D2-97C5-4BE0-BE55-4B3A9EBF15FC}" srcOrd="0" destOrd="0" presId="urn:microsoft.com/office/officeart/2005/8/layout/hierarchy4"/>
    <dgm:cxn modelId="{20A98183-AB78-42CE-B8D3-C5923F8CE958}" srcId="{4983C601-7EC8-4C2B-A692-ECB9818F530B}" destId="{4073AA83-B7C1-4F4D-AAA2-200041E656E8}" srcOrd="0" destOrd="0" parTransId="{6366A649-C14E-46DE-9D14-F9A3CD8F2A96}" sibTransId="{87E43838-B92A-4D24-8043-632625585DA7}"/>
    <dgm:cxn modelId="{17EAD685-3E69-455F-830E-D605B7A8D123}" srcId="{7CAD0951-DE00-4A23-817B-AA75014D8119}" destId="{A675DA0E-B6A6-41AE-B011-D1BF149E8BC3}" srcOrd="0" destOrd="0" parTransId="{AA418E4B-1741-429F-8AD9-2A11890E6518}" sibTransId="{87D7DBCA-1923-41EA-B15E-04768391952F}"/>
    <dgm:cxn modelId="{B1044889-131E-4C23-BEDA-CA053917C472}" srcId="{ECDF3AA3-DF64-4FC4-A499-A5CA8CBB0812}" destId="{3EDD62A5-37C9-4886-AABE-89DD6A0E6EFB}" srcOrd="1" destOrd="0" parTransId="{F22F7FD2-E74F-4037-AC28-F1F83B2E7F67}" sibTransId="{96ABA14D-8542-441C-BC86-E0F5515C8FE4}"/>
    <dgm:cxn modelId="{A4FE7E8A-4DE4-4253-BC73-98F1EEE8CBCD}" type="presOf" srcId="{837FDB38-99B5-41DF-A7BC-C4E873D3537F}" destId="{646C6E36-6E27-4D3D-8E39-6D4B6F5E4DDA}" srcOrd="0" destOrd="0" presId="urn:microsoft.com/office/officeart/2005/8/layout/hierarchy4"/>
    <dgm:cxn modelId="{E8931492-3872-4067-9F03-DFFFFA6BBACE}" type="presOf" srcId="{7D3AAB16-A9D9-47A6-BF99-0F604867EA89}" destId="{E33BAC7C-3A75-475C-AE8E-2520F4BABCEC}" srcOrd="0" destOrd="0" presId="urn:microsoft.com/office/officeart/2005/8/layout/hierarchy4"/>
    <dgm:cxn modelId="{A9C23598-FC86-40C3-810C-A320F6D9DF2B}" srcId="{F253140A-EC97-4E30-9CB4-E02D757B2505}" destId="{8F62255D-95BB-41F8-B83E-472348A965CA}" srcOrd="0" destOrd="0" parTransId="{DD660E4B-8965-4810-A8D1-090E311EDAD1}" sibTransId="{8CE22330-1E95-4198-871B-F4604D809BAA}"/>
    <dgm:cxn modelId="{1D07D7A7-8441-4A00-97BF-FCF6AC78A844}" type="presOf" srcId="{E32160B6-1CF2-464B-B9E4-5F268E14C1DF}" destId="{FBA27044-2917-4407-8125-26C4C2C7BDA7}" srcOrd="0" destOrd="0" presId="urn:microsoft.com/office/officeart/2005/8/layout/hierarchy4"/>
    <dgm:cxn modelId="{B88C84AC-02D1-4B0B-AD9C-63F1E76F6C8F}" srcId="{0AF020D9-679D-4785-9023-82E1546BD3D8}" destId="{ECDF3AA3-DF64-4FC4-A499-A5CA8CBB0812}" srcOrd="0" destOrd="0" parTransId="{0E86A2DB-2978-496A-836C-CC06F08E239A}" sibTransId="{75F1A807-BCA5-4BA6-988A-6B1E0ED48311}"/>
    <dgm:cxn modelId="{888205AD-7217-45B0-846F-334D3DF04CDA}" type="presOf" srcId="{0AF020D9-679D-4785-9023-82E1546BD3D8}" destId="{93A82231-C337-40F8-AE7B-B9CFE8066CE3}" srcOrd="0" destOrd="0" presId="urn:microsoft.com/office/officeart/2005/8/layout/hierarchy4"/>
    <dgm:cxn modelId="{36D9EFAD-FD48-43D5-B1E1-1C108FB9EC1B}" type="presOf" srcId="{224EB176-ABA4-493D-8C40-B2C09E13E35F}" destId="{53C09287-5F86-4D60-84D7-BC3F663785B7}" srcOrd="0" destOrd="0" presId="urn:microsoft.com/office/officeart/2005/8/layout/hierarchy4"/>
    <dgm:cxn modelId="{7570BEB1-FF3E-453B-B870-27DF91175FCB}" type="presOf" srcId="{7CAD0951-DE00-4A23-817B-AA75014D8119}" destId="{DB142012-0BAD-46A4-BCAE-057D7D542492}" srcOrd="0" destOrd="0" presId="urn:microsoft.com/office/officeart/2005/8/layout/hierarchy4"/>
    <dgm:cxn modelId="{F46CE3C9-780D-453D-8846-765264AB1BA1}" srcId="{E32160B6-1CF2-464B-B9E4-5F268E14C1DF}" destId="{0AF020D9-679D-4785-9023-82E1546BD3D8}" srcOrd="0" destOrd="0" parTransId="{190521EA-53AF-4F38-A4D4-3F65E1DFD2DF}" sibTransId="{FE60E751-69A6-4CA0-A94F-2AECDB0205C9}"/>
    <dgm:cxn modelId="{90C0D3CB-B342-4819-A4FF-9DA468E2B797}" srcId="{5B883CED-AB7B-4310-8B05-B6CB1E8A4E03}" destId="{E32160B6-1CF2-464B-B9E4-5F268E14C1DF}" srcOrd="1" destOrd="0" parTransId="{55C0D957-2E00-4168-9ED7-017252C61D16}" sibTransId="{5E130494-52BB-4129-B28B-79455DA080C1}"/>
    <dgm:cxn modelId="{E827AFCC-66EC-4D42-AA61-66FFC1C1FC09}" srcId="{5B883CED-AB7B-4310-8B05-B6CB1E8A4E03}" destId="{F253140A-EC97-4E30-9CB4-E02D757B2505}" srcOrd="2" destOrd="0" parTransId="{31755340-DA3E-4A80-8A1A-C62CFEA8AC3F}" sibTransId="{ABB841E8-F56F-4A3E-9211-626577522AC7}"/>
    <dgm:cxn modelId="{37370BCE-6408-449E-B985-04D10A0B25DC}" srcId="{B7FD4DE3-65B5-4904-926E-415C5151CA68}" destId="{1EBD785B-29E5-4815-A7DE-C55F609A285B}" srcOrd="0" destOrd="0" parTransId="{7C70119E-A28F-424D-A860-45409FC7945A}" sibTransId="{46AF0396-9437-4575-928D-C1DBCE9D697E}"/>
    <dgm:cxn modelId="{FA8AADCE-EE3E-4BE3-BDF3-1FDABF8CC971}" srcId="{50A0746E-1F8D-4B6C-AC36-DB083997A9C4}" destId="{7D3AAB16-A9D9-47A6-BF99-0F604867EA89}" srcOrd="1" destOrd="0" parTransId="{DBD6A874-1AAB-455D-B622-96D6B0400904}" sibTransId="{AB87446C-E42A-4697-BAB0-8D3160CCFA4A}"/>
    <dgm:cxn modelId="{1D9A81CF-938A-473F-9945-9B52F60AACA6}" type="presOf" srcId="{8F62255D-95BB-41F8-B83E-472348A965CA}" destId="{84B053DF-F76D-4460-B249-B0C54D32E9F0}" srcOrd="0" destOrd="0" presId="urn:microsoft.com/office/officeart/2005/8/layout/hierarchy4"/>
    <dgm:cxn modelId="{294709D1-89BF-4425-B250-101C14A406F9}" srcId="{62C94BCE-EBE7-4C76-8A90-E0216840B372}" destId="{63CDD1EA-766B-4F62-A630-3E3AE4E92E99}" srcOrd="0" destOrd="0" parTransId="{95ADE619-30B0-4058-899F-CD0A0A270C8A}" sibTransId="{04AFD959-BC3F-499F-A43B-ECEC7B283BF7}"/>
    <dgm:cxn modelId="{C2FD30D3-60DB-4E46-9A65-71494642ABF1}" srcId="{5B883CED-AB7B-4310-8B05-B6CB1E8A4E03}" destId="{224EB176-ABA4-493D-8C40-B2C09E13E35F}" srcOrd="3" destOrd="0" parTransId="{0992352D-2868-4B98-BE66-E9B878283B3D}" sibTransId="{7C360193-AE5E-4D21-A390-7D8C5940F098}"/>
    <dgm:cxn modelId="{6DC907DE-1A52-4BCF-97E6-607CE9E90CBB}" type="presOf" srcId="{A675DA0E-B6A6-41AE-B011-D1BF149E8BC3}" destId="{DC659BA3-25C6-4724-8364-7A92E817C972}" srcOrd="0" destOrd="0" presId="urn:microsoft.com/office/officeart/2005/8/layout/hierarchy4"/>
    <dgm:cxn modelId="{71C257E6-DD38-43EF-890C-B122EE93CC69}" type="presOf" srcId="{3EDD62A5-37C9-4886-AABE-89DD6A0E6EFB}" destId="{76A02F86-CD92-439F-8E50-811667646CE0}" srcOrd="0" destOrd="0" presId="urn:microsoft.com/office/officeart/2005/8/layout/hierarchy4"/>
    <dgm:cxn modelId="{A20FB1E7-47FC-43A1-989A-A3F36746B9B4}" type="presOf" srcId="{5B883CED-AB7B-4310-8B05-B6CB1E8A4E03}" destId="{5E1A1869-E1FD-4852-82B1-92D90ACC30A5}" srcOrd="0" destOrd="0" presId="urn:microsoft.com/office/officeart/2005/8/layout/hierarchy4"/>
    <dgm:cxn modelId="{FB675BEF-978D-4F77-9190-2D810956770D}" type="presOf" srcId="{CE89D81D-BE70-4B20-907D-B214B3DE829C}" destId="{33F71FE9-9267-43AF-BE25-CE71A8313AF0}" srcOrd="0" destOrd="0" presId="urn:microsoft.com/office/officeart/2005/8/layout/hierarchy4"/>
    <dgm:cxn modelId="{7A5B31F7-7F91-49D4-BD52-66C1D3589763}" srcId="{5B883CED-AB7B-4310-8B05-B6CB1E8A4E03}" destId="{7CAD0951-DE00-4A23-817B-AA75014D8119}" srcOrd="4" destOrd="0" parTransId="{D9EAC60E-E61C-4649-BA82-13403CC7A06F}" sibTransId="{20EE6626-1350-4091-898B-4BE5AC9C5DCF}"/>
    <dgm:cxn modelId="{151675F8-03FE-46C7-A283-90CA1FF2465F}" srcId="{D0338BC2-5BC5-494D-8859-29512060ED96}" destId="{B7FD4DE3-65B5-4904-926E-415C5151CA68}" srcOrd="0" destOrd="0" parTransId="{CD0CB405-D1F2-4548-805C-DBE51AC120AF}" sibTransId="{4A771A5F-218A-4687-8C8F-98EA3523AB4E}"/>
    <dgm:cxn modelId="{0095FBFA-9B52-45FD-BB8A-A2CA55DE55C5}" srcId="{F542302C-989D-4A87-94FA-514E60B61496}" destId="{B07BE7C8-B425-47D5-B1B8-273513756BFC}" srcOrd="0" destOrd="0" parTransId="{C6BCD74D-1639-4CC5-BF23-E443E914CF5D}" sibTransId="{EA7890BD-2E7B-4369-90E0-0F7AC4A3D243}"/>
    <dgm:cxn modelId="{C35629E0-E549-4CD6-BCF2-DC3EAEBC583B}" type="presParOf" srcId="{5E1A1869-E1FD-4852-82B1-92D90ACC30A5}" destId="{62A77E97-42BB-46DB-B4DB-4CF9CD60F679}" srcOrd="0" destOrd="0" presId="urn:microsoft.com/office/officeart/2005/8/layout/hierarchy4"/>
    <dgm:cxn modelId="{C201C302-C2D8-4A0E-8CD8-68C2C7010054}" type="presParOf" srcId="{62A77E97-42BB-46DB-B4DB-4CF9CD60F679}" destId="{7D0CA826-D807-41DB-92F4-27466FCEB804}" srcOrd="0" destOrd="0" presId="urn:microsoft.com/office/officeart/2005/8/layout/hierarchy4"/>
    <dgm:cxn modelId="{136EBC38-AA33-49AA-94C7-E2707DE5AD5A}" type="presParOf" srcId="{62A77E97-42BB-46DB-B4DB-4CF9CD60F679}" destId="{E3AC0BAF-F25C-4BB5-8ACB-32E316CB2886}" srcOrd="1" destOrd="0" presId="urn:microsoft.com/office/officeart/2005/8/layout/hierarchy4"/>
    <dgm:cxn modelId="{C7890575-8E47-402E-9AF9-26CB7485C6E3}" type="presParOf" srcId="{62A77E97-42BB-46DB-B4DB-4CF9CD60F679}" destId="{58F61040-4238-4126-98DD-C64C834939EE}" srcOrd="2" destOrd="0" presId="urn:microsoft.com/office/officeart/2005/8/layout/hierarchy4"/>
    <dgm:cxn modelId="{6485FB62-17AD-4D7C-B50B-827810709FCC}" type="presParOf" srcId="{58F61040-4238-4126-98DD-C64C834939EE}" destId="{DFA0E7F8-4D86-4791-9686-95212B0DB935}" srcOrd="0" destOrd="0" presId="urn:microsoft.com/office/officeart/2005/8/layout/hierarchy4"/>
    <dgm:cxn modelId="{8BC7FBC5-16A3-46EA-B0CF-4DA4F22238C8}" type="presParOf" srcId="{DFA0E7F8-4D86-4791-9686-95212B0DB935}" destId="{D92BB4D2-97C5-4BE0-BE55-4B3A9EBF15FC}" srcOrd="0" destOrd="0" presId="urn:microsoft.com/office/officeart/2005/8/layout/hierarchy4"/>
    <dgm:cxn modelId="{92CE69F8-C4DC-4427-92E0-0CBF9D89DB83}" type="presParOf" srcId="{DFA0E7F8-4D86-4791-9686-95212B0DB935}" destId="{1E5A886D-CA2B-40DE-BE76-55A6FD447140}" srcOrd="1" destOrd="0" presId="urn:microsoft.com/office/officeart/2005/8/layout/hierarchy4"/>
    <dgm:cxn modelId="{B409EE07-961B-4AE9-84FD-9637E384F706}" type="presParOf" srcId="{DFA0E7F8-4D86-4791-9686-95212B0DB935}" destId="{393E8C84-BB58-4EB5-8E67-FDB99B63ED4C}" srcOrd="2" destOrd="0" presId="urn:microsoft.com/office/officeart/2005/8/layout/hierarchy4"/>
    <dgm:cxn modelId="{E8998349-312D-4611-8AC4-011629B56A9A}" type="presParOf" srcId="{393E8C84-BB58-4EB5-8E67-FDB99B63ED4C}" destId="{8116F30E-99D6-4F95-B352-EBA4EDAE145C}" srcOrd="0" destOrd="0" presId="urn:microsoft.com/office/officeart/2005/8/layout/hierarchy4"/>
    <dgm:cxn modelId="{8BA52AFD-D1A9-4742-B262-5BA40C44453C}" type="presParOf" srcId="{8116F30E-99D6-4F95-B352-EBA4EDAE145C}" destId="{BFDB94CF-7D70-4DA8-B385-4C2F7FD7BE80}" srcOrd="0" destOrd="0" presId="urn:microsoft.com/office/officeart/2005/8/layout/hierarchy4"/>
    <dgm:cxn modelId="{7EF80AEC-DC0B-40DE-9FF2-A782EB2EB973}" type="presParOf" srcId="{8116F30E-99D6-4F95-B352-EBA4EDAE145C}" destId="{3A2D062C-E34B-46BF-8C33-ED4E502E3C5B}" srcOrd="1" destOrd="0" presId="urn:microsoft.com/office/officeart/2005/8/layout/hierarchy4"/>
    <dgm:cxn modelId="{B24669F1-A652-42EF-A1AA-1229E69A0561}" type="presParOf" srcId="{8116F30E-99D6-4F95-B352-EBA4EDAE145C}" destId="{39F8B45C-57B3-48E0-B445-79E2E4EE628A}" srcOrd="2" destOrd="0" presId="urn:microsoft.com/office/officeart/2005/8/layout/hierarchy4"/>
    <dgm:cxn modelId="{08635368-6059-431C-A763-080A465BBA08}" type="presParOf" srcId="{39F8B45C-57B3-48E0-B445-79E2E4EE628A}" destId="{7FE726F7-7F57-4DCF-BDC6-AFB9E48C25C5}" srcOrd="0" destOrd="0" presId="urn:microsoft.com/office/officeart/2005/8/layout/hierarchy4"/>
    <dgm:cxn modelId="{ED70D140-8A2E-4F08-87D2-C70EDF73A6E7}" type="presParOf" srcId="{7FE726F7-7F57-4DCF-BDC6-AFB9E48C25C5}" destId="{6900263B-DFA6-4C1D-A073-9526C51070DE}" srcOrd="0" destOrd="0" presId="urn:microsoft.com/office/officeart/2005/8/layout/hierarchy4"/>
    <dgm:cxn modelId="{0008D4A9-E557-4E76-B658-30DFD2C0393D}" type="presParOf" srcId="{7FE726F7-7F57-4DCF-BDC6-AFB9E48C25C5}" destId="{3F5175E2-53BB-4466-AF86-6D44DABFB0EA}" srcOrd="1" destOrd="0" presId="urn:microsoft.com/office/officeart/2005/8/layout/hierarchy4"/>
    <dgm:cxn modelId="{93718F78-1661-46DA-A99E-59E61873EB32}" type="presParOf" srcId="{39F8B45C-57B3-48E0-B445-79E2E4EE628A}" destId="{3F32EC9C-4805-475B-9AD6-71A13E9232FA}" srcOrd="1" destOrd="0" presId="urn:microsoft.com/office/officeart/2005/8/layout/hierarchy4"/>
    <dgm:cxn modelId="{51928385-B4A6-46E5-BED6-BE97077DB4E0}" type="presParOf" srcId="{39F8B45C-57B3-48E0-B445-79E2E4EE628A}" destId="{5DBD1C90-2D86-4A06-AE38-2AAACAB3F12E}" srcOrd="2" destOrd="0" presId="urn:microsoft.com/office/officeart/2005/8/layout/hierarchy4"/>
    <dgm:cxn modelId="{930D0528-076D-47FC-A813-937E3170C3C2}" type="presParOf" srcId="{5DBD1C90-2D86-4A06-AE38-2AAACAB3F12E}" destId="{9CE05089-3C02-4270-8943-491162D280DA}" srcOrd="0" destOrd="0" presId="urn:microsoft.com/office/officeart/2005/8/layout/hierarchy4"/>
    <dgm:cxn modelId="{82207497-25E2-4CFF-B448-35F80652FD7D}" type="presParOf" srcId="{5DBD1C90-2D86-4A06-AE38-2AAACAB3F12E}" destId="{75A902A3-1E72-463B-9A17-2BC7A0A4DB18}" srcOrd="1" destOrd="0" presId="urn:microsoft.com/office/officeart/2005/8/layout/hierarchy4"/>
    <dgm:cxn modelId="{4EA721F7-3C40-4760-A33E-C48D8FAEC6F1}" type="presParOf" srcId="{5E1A1869-E1FD-4852-82B1-92D90ACC30A5}" destId="{325C7C15-A5AA-498B-BE95-DED5AC69C8E4}" srcOrd="1" destOrd="0" presId="urn:microsoft.com/office/officeart/2005/8/layout/hierarchy4"/>
    <dgm:cxn modelId="{995C09E5-AED6-4D43-B677-354C565B38F1}" type="presParOf" srcId="{5E1A1869-E1FD-4852-82B1-92D90ACC30A5}" destId="{A877BFC6-1456-4850-82C2-7A25EC8BBC16}" srcOrd="2" destOrd="0" presId="urn:microsoft.com/office/officeart/2005/8/layout/hierarchy4"/>
    <dgm:cxn modelId="{CE376522-0BA8-46C7-96E8-76CCDE37CEE1}" type="presParOf" srcId="{A877BFC6-1456-4850-82C2-7A25EC8BBC16}" destId="{FBA27044-2917-4407-8125-26C4C2C7BDA7}" srcOrd="0" destOrd="0" presId="urn:microsoft.com/office/officeart/2005/8/layout/hierarchy4"/>
    <dgm:cxn modelId="{D24AABFE-9EA0-41BE-A613-CA76D0043FB1}" type="presParOf" srcId="{A877BFC6-1456-4850-82C2-7A25EC8BBC16}" destId="{18EC63F6-068D-4657-B064-95605EF1B3AA}" srcOrd="1" destOrd="0" presId="urn:microsoft.com/office/officeart/2005/8/layout/hierarchy4"/>
    <dgm:cxn modelId="{E0436B00-DEA4-4B57-B9C0-68F5C028C65B}" type="presParOf" srcId="{A877BFC6-1456-4850-82C2-7A25EC8BBC16}" destId="{61CA90D9-4400-4538-AE31-27D0A2B24E69}" srcOrd="2" destOrd="0" presId="urn:microsoft.com/office/officeart/2005/8/layout/hierarchy4"/>
    <dgm:cxn modelId="{DC593CC5-014B-4D82-B74F-F69AC738CC6D}" type="presParOf" srcId="{61CA90D9-4400-4538-AE31-27D0A2B24E69}" destId="{1A0DC67D-1E33-499F-9484-160EFF1F9A37}" srcOrd="0" destOrd="0" presId="urn:microsoft.com/office/officeart/2005/8/layout/hierarchy4"/>
    <dgm:cxn modelId="{BBFBD4F8-A90E-4F25-8A0D-B2DEE3DA8047}" type="presParOf" srcId="{1A0DC67D-1E33-499F-9484-160EFF1F9A37}" destId="{93A82231-C337-40F8-AE7B-B9CFE8066CE3}" srcOrd="0" destOrd="0" presId="urn:microsoft.com/office/officeart/2005/8/layout/hierarchy4"/>
    <dgm:cxn modelId="{2C07E756-796D-490C-86F7-3FE13464ABAB}" type="presParOf" srcId="{1A0DC67D-1E33-499F-9484-160EFF1F9A37}" destId="{823D93FA-D2EB-4B15-9778-0E4CE97A16A2}" srcOrd="1" destOrd="0" presId="urn:microsoft.com/office/officeart/2005/8/layout/hierarchy4"/>
    <dgm:cxn modelId="{335269B4-FA6A-49A5-92DB-2D85D418CE77}" type="presParOf" srcId="{1A0DC67D-1E33-499F-9484-160EFF1F9A37}" destId="{813045E4-006C-476F-A8E7-4ED3D4B4EDD3}" srcOrd="2" destOrd="0" presId="urn:microsoft.com/office/officeart/2005/8/layout/hierarchy4"/>
    <dgm:cxn modelId="{377DFE6B-C95B-4E2F-82CF-D49D843413AA}" type="presParOf" srcId="{813045E4-006C-476F-A8E7-4ED3D4B4EDD3}" destId="{D7EC49FB-EA80-4DE1-AFDF-90CE587A1886}" srcOrd="0" destOrd="0" presId="urn:microsoft.com/office/officeart/2005/8/layout/hierarchy4"/>
    <dgm:cxn modelId="{CBCFE522-4344-49BE-8447-971972F15EF6}" type="presParOf" srcId="{D7EC49FB-EA80-4DE1-AFDF-90CE587A1886}" destId="{95EBCBDF-6709-480B-92D5-E703572DB39E}" srcOrd="0" destOrd="0" presId="urn:microsoft.com/office/officeart/2005/8/layout/hierarchy4"/>
    <dgm:cxn modelId="{C61EDEF0-332F-4591-A105-261C8EA42D05}" type="presParOf" srcId="{D7EC49FB-EA80-4DE1-AFDF-90CE587A1886}" destId="{10F3D659-812F-4D72-A3B1-FB5B5EEE2407}" srcOrd="1" destOrd="0" presId="urn:microsoft.com/office/officeart/2005/8/layout/hierarchy4"/>
    <dgm:cxn modelId="{49198E80-832E-4558-BE68-4894506A4BA2}" type="presParOf" srcId="{D7EC49FB-EA80-4DE1-AFDF-90CE587A1886}" destId="{8E8E6C0D-F431-44E2-BDBD-BCAA869B01FC}" srcOrd="2" destOrd="0" presId="urn:microsoft.com/office/officeart/2005/8/layout/hierarchy4"/>
    <dgm:cxn modelId="{676A10EA-3265-4BAD-A131-D3B934C0C8EB}" type="presParOf" srcId="{8E8E6C0D-F431-44E2-BDBD-BCAA869B01FC}" destId="{C7D387CA-1411-43A7-9F88-23654128A310}" srcOrd="0" destOrd="0" presId="urn:microsoft.com/office/officeart/2005/8/layout/hierarchy4"/>
    <dgm:cxn modelId="{61ABBC1F-00AC-4E56-B005-EE2F42B9F807}" type="presParOf" srcId="{C7D387CA-1411-43A7-9F88-23654128A310}" destId="{33F71FE9-9267-43AF-BE25-CE71A8313AF0}" srcOrd="0" destOrd="0" presId="urn:microsoft.com/office/officeart/2005/8/layout/hierarchy4"/>
    <dgm:cxn modelId="{92FFB511-CC35-45A3-B89E-90366CC7D2EA}" type="presParOf" srcId="{C7D387CA-1411-43A7-9F88-23654128A310}" destId="{A486EAF7-FFEF-4F0E-931F-4CB6331F0556}" srcOrd="1" destOrd="0" presId="urn:microsoft.com/office/officeart/2005/8/layout/hierarchy4"/>
    <dgm:cxn modelId="{379BE19C-26B8-44E7-8C3F-B31F86518080}" type="presParOf" srcId="{8E8E6C0D-F431-44E2-BDBD-BCAA869B01FC}" destId="{DA67515C-E740-4008-AE9C-25E6C345AC05}" srcOrd="1" destOrd="0" presId="urn:microsoft.com/office/officeart/2005/8/layout/hierarchy4"/>
    <dgm:cxn modelId="{DA53C564-0222-4FFB-BE7F-9D67AC9EBF0B}" type="presParOf" srcId="{8E8E6C0D-F431-44E2-BDBD-BCAA869B01FC}" destId="{57A6F71D-97DD-4CB6-875C-55A1816E7B0B}" srcOrd="2" destOrd="0" presId="urn:microsoft.com/office/officeart/2005/8/layout/hierarchy4"/>
    <dgm:cxn modelId="{8DCBCF16-4864-4277-AAE4-4C64E61AA46E}" type="presParOf" srcId="{57A6F71D-97DD-4CB6-875C-55A1816E7B0B}" destId="{76A02F86-CD92-439F-8E50-811667646CE0}" srcOrd="0" destOrd="0" presId="urn:microsoft.com/office/officeart/2005/8/layout/hierarchy4"/>
    <dgm:cxn modelId="{1E180A4B-6EBC-4CED-9A21-E4D99793E1D5}" type="presParOf" srcId="{57A6F71D-97DD-4CB6-875C-55A1816E7B0B}" destId="{55D4DF1B-8FCE-48CA-AFEB-CC4F28B2EB2E}" srcOrd="1" destOrd="0" presId="urn:microsoft.com/office/officeart/2005/8/layout/hierarchy4"/>
    <dgm:cxn modelId="{9244EF9E-84C9-42DD-8D4A-D9D3D7CB8C1F}" type="presParOf" srcId="{5E1A1869-E1FD-4852-82B1-92D90ACC30A5}" destId="{3D9FB43D-36A9-4B9E-AAD1-2AE78B1E5DE4}" srcOrd="3" destOrd="0" presId="urn:microsoft.com/office/officeart/2005/8/layout/hierarchy4"/>
    <dgm:cxn modelId="{6DD95C95-AC2F-4092-B8B7-99027E36834F}" type="presParOf" srcId="{5E1A1869-E1FD-4852-82B1-92D90ACC30A5}" destId="{B742A0BF-1D5D-4376-A984-A1694F4E40CD}" srcOrd="4" destOrd="0" presId="urn:microsoft.com/office/officeart/2005/8/layout/hierarchy4"/>
    <dgm:cxn modelId="{E808BC6E-BDD3-4BB5-A2FE-EEC2FA7AE7A5}" type="presParOf" srcId="{B742A0BF-1D5D-4376-A984-A1694F4E40CD}" destId="{1665EC62-D736-4D49-8F11-40C02899CD7A}" srcOrd="0" destOrd="0" presId="urn:microsoft.com/office/officeart/2005/8/layout/hierarchy4"/>
    <dgm:cxn modelId="{BE61D1DE-133C-42E6-AD83-3FAF634AE9E2}" type="presParOf" srcId="{B742A0BF-1D5D-4376-A984-A1694F4E40CD}" destId="{F9F95403-5533-4038-832E-1502B6BA26D7}" srcOrd="1" destOrd="0" presId="urn:microsoft.com/office/officeart/2005/8/layout/hierarchy4"/>
    <dgm:cxn modelId="{6E81B46E-2C38-4095-9EE6-CF046C4F9C95}" type="presParOf" srcId="{B742A0BF-1D5D-4376-A984-A1694F4E40CD}" destId="{44CEAE71-B8B6-41B4-B044-DD7D87BDD63E}" srcOrd="2" destOrd="0" presId="urn:microsoft.com/office/officeart/2005/8/layout/hierarchy4"/>
    <dgm:cxn modelId="{07C839AB-677C-4837-9B89-0B3F53CDB5FB}" type="presParOf" srcId="{44CEAE71-B8B6-41B4-B044-DD7D87BDD63E}" destId="{63E675BE-A9DE-41DB-89A8-0F2C9B541A3C}" srcOrd="0" destOrd="0" presId="urn:microsoft.com/office/officeart/2005/8/layout/hierarchy4"/>
    <dgm:cxn modelId="{6C4036C2-88EF-46FB-B3D7-535ADE48D0F0}" type="presParOf" srcId="{63E675BE-A9DE-41DB-89A8-0F2C9B541A3C}" destId="{84B053DF-F76D-4460-B249-B0C54D32E9F0}" srcOrd="0" destOrd="0" presId="urn:microsoft.com/office/officeart/2005/8/layout/hierarchy4"/>
    <dgm:cxn modelId="{9E0C1232-E86A-4F86-9664-A8B7FB9AAB59}" type="presParOf" srcId="{63E675BE-A9DE-41DB-89A8-0F2C9B541A3C}" destId="{16D4382E-ECC0-455D-A9DD-490B3378EB95}" srcOrd="1" destOrd="0" presId="urn:microsoft.com/office/officeart/2005/8/layout/hierarchy4"/>
    <dgm:cxn modelId="{21EE9E4E-33C6-463B-8631-3DE6A387CC31}" type="presParOf" srcId="{63E675BE-A9DE-41DB-89A8-0F2C9B541A3C}" destId="{2B1ACCCA-4BF7-4289-9A1E-187B32F163BA}" srcOrd="2" destOrd="0" presId="urn:microsoft.com/office/officeart/2005/8/layout/hierarchy4"/>
    <dgm:cxn modelId="{55D4E43D-4696-461E-AA15-A8220B209C7A}" type="presParOf" srcId="{2B1ACCCA-4BF7-4289-9A1E-187B32F163BA}" destId="{D700CF1D-DA6B-4F13-8AB8-0083B7967435}" srcOrd="0" destOrd="0" presId="urn:microsoft.com/office/officeart/2005/8/layout/hierarchy4"/>
    <dgm:cxn modelId="{D44FAB80-6239-406B-9AFD-564D37DBFA10}" type="presParOf" srcId="{D700CF1D-DA6B-4F13-8AB8-0083B7967435}" destId="{DC620169-0BC1-4661-8D68-B2CAFB3BF521}" srcOrd="0" destOrd="0" presId="urn:microsoft.com/office/officeart/2005/8/layout/hierarchy4"/>
    <dgm:cxn modelId="{F7A42BCE-403C-45A4-8485-4A34938678A8}" type="presParOf" srcId="{D700CF1D-DA6B-4F13-8AB8-0083B7967435}" destId="{31E1C579-2DFA-40A5-929A-80453E0A5EFD}" srcOrd="1" destOrd="0" presId="urn:microsoft.com/office/officeart/2005/8/layout/hierarchy4"/>
    <dgm:cxn modelId="{973BDB14-19C3-4A9C-A1BB-3E8BECCA3194}" type="presParOf" srcId="{D700CF1D-DA6B-4F13-8AB8-0083B7967435}" destId="{1B316E97-86A3-4409-83BB-F30A3AC6E8AC}" srcOrd="2" destOrd="0" presId="urn:microsoft.com/office/officeart/2005/8/layout/hierarchy4"/>
    <dgm:cxn modelId="{26812BC4-4A8A-4DC3-A992-C9006C33CF50}" type="presParOf" srcId="{1B316E97-86A3-4409-83BB-F30A3AC6E8AC}" destId="{94F7EFC4-3FBB-414C-95C4-2D836E1EF78E}" srcOrd="0" destOrd="0" presId="urn:microsoft.com/office/officeart/2005/8/layout/hierarchy4"/>
    <dgm:cxn modelId="{424EA68B-9CCA-4100-80B3-649B682E07DB}" type="presParOf" srcId="{94F7EFC4-3FBB-414C-95C4-2D836E1EF78E}" destId="{15CFD33D-3A43-4F55-87D6-1E05E7FEAFB7}" srcOrd="0" destOrd="0" presId="urn:microsoft.com/office/officeart/2005/8/layout/hierarchy4"/>
    <dgm:cxn modelId="{826505D8-0366-4FB8-8209-6BB9249795E2}" type="presParOf" srcId="{94F7EFC4-3FBB-414C-95C4-2D836E1EF78E}" destId="{882525BF-1D6A-4AD9-8D23-3FD8DA4EFE23}" srcOrd="1" destOrd="0" presId="urn:microsoft.com/office/officeart/2005/8/layout/hierarchy4"/>
    <dgm:cxn modelId="{F374985B-6851-49B7-B43A-C8BA8F7A58FF}" type="presParOf" srcId="{1B316E97-86A3-4409-83BB-F30A3AC6E8AC}" destId="{2C2F4AD8-0BAF-4300-A943-D6A9000DA50D}" srcOrd="1" destOrd="0" presId="urn:microsoft.com/office/officeart/2005/8/layout/hierarchy4"/>
    <dgm:cxn modelId="{83F86213-BF35-4C0E-B558-612D8962F431}" type="presParOf" srcId="{1B316E97-86A3-4409-83BB-F30A3AC6E8AC}" destId="{E0AEDC16-90B7-4CC6-8051-28681C733160}" srcOrd="2" destOrd="0" presId="urn:microsoft.com/office/officeart/2005/8/layout/hierarchy4"/>
    <dgm:cxn modelId="{82D22216-5F7A-4D66-BEC5-AEC32A0670D5}" type="presParOf" srcId="{E0AEDC16-90B7-4CC6-8051-28681C733160}" destId="{E33BAC7C-3A75-475C-AE8E-2520F4BABCEC}" srcOrd="0" destOrd="0" presId="urn:microsoft.com/office/officeart/2005/8/layout/hierarchy4"/>
    <dgm:cxn modelId="{5E168D92-1EF1-47A0-9783-6A7C635AB53F}" type="presParOf" srcId="{E0AEDC16-90B7-4CC6-8051-28681C733160}" destId="{D70EDBED-04C2-4F7C-92CE-7ACE8A41154A}" srcOrd="1" destOrd="0" presId="urn:microsoft.com/office/officeart/2005/8/layout/hierarchy4"/>
    <dgm:cxn modelId="{7092D051-3532-464B-9BBB-AE9B79B2594D}" type="presParOf" srcId="{5E1A1869-E1FD-4852-82B1-92D90ACC30A5}" destId="{5B319814-51FD-4B84-888B-9D28B637B512}" srcOrd="5" destOrd="0" presId="urn:microsoft.com/office/officeart/2005/8/layout/hierarchy4"/>
    <dgm:cxn modelId="{943484F3-F7F9-41C5-80E5-B28EA0115A5E}" type="presParOf" srcId="{5E1A1869-E1FD-4852-82B1-92D90ACC30A5}" destId="{B3FE67DD-82D7-4A18-8F1A-E0EF39181950}" srcOrd="6" destOrd="0" presId="urn:microsoft.com/office/officeart/2005/8/layout/hierarchy4"/>
    <dgm:cxn modelId="{1781F92C-8AA9-47EE-966A-A6554836C42E}" type="presParOf" srcId="{B3FE67DD-82D7-4A18-8F1A-E0EF39181950}" destId="{53C09287-5F86-4D60-84D7-BC3F663785B7}" srcOrd="0" destOrd="0" presId="urn:microsoft.com/office/officeart/2005/8/layout/hierarchy4"/>
    <dgm:cxn modelId="{4212819E-F786-493C-BCCE-404DD0212E0F}" type="presParOf" srcId="{B3FE67DD-82D7-4A18-8F1A-E0EF39181950}" destId="{724BC238-93DB-4527-ACBD-19AD10702067}" srcOrd="1" destOrd="0" presId="urn:microsoft.com/office/officeart/2005/8/layout/hierarchy4"/>
    <dgm:cxn modelId="{32C6213C-6100-4B92-9ACC-91B178F09A16}" type="presParOf" srcId="{B3FE67DD-82D7-4A18-8F1A-E0EF39181950}" destId="{7AB1C462-55C7-44D9-9949-A219109B66D8}" srcOrd="2" destOrd="0" presId="urn:microsoft.com/office/officeart/2005/8/layout/hierarchy4"/>
    <dgm:cxn modelId="{A46EE4CF-F929-4433-8C5C-84412C1AF758}" type="presParOf" srcId="{7AB1C462-55C7-44D9-9949-A219109B66D8}" destId="{42B3A243-D875-470B-B833-B3C2FAC4AA00}" srcOrd="0" destOrd="0" presId="urn:microsoft.com/office/officeart/2005/8/layout/hierarchy4"/>
    <dgm:cxn modelId="{517475CA-AD92-46F3-9D42-1E9F517ADE8B}" type="presParOf" srcId="{42B3A243-D875-470B-B833-B3C2FAC4AA00}" destId="{B146E7BC-80B6-4F10-AF27-CA0A3B41DCA9}" srcOrd="0" destOrd="0" presId="urn:microsoft.com/office/officeart/2005/8/layout/hierarchy4"/>
    <dgm:cxn modelId="{256302E4-8481-4568-8CA1-10060B3B77F1}" type="presParOf" srcId="{42B3A243-D875-470B-B833-B3C2FAC4AA00}" destId="{7B5A81E7-2E35-4326-AA85-2797E1A9280A}" srcOrd="1" destOrd="0" presId="urn:microsoft.com/office/officeart/2005/8/layout/hierarchy4"/>
    <dgm:cxn modelId="{B27328AE-6DCB-4075-B47F-CC2D2D53CE4B}" type="presParOf" srcId="{42B3A243-D875-470B-B833-B3C2FAC4AA00}" destId="{F2D44313-F450-43C9-BC7E-39A86D99E16F}" srcOrd="2" destOrd="0" presId="urn:microsoft.com/office/officeart/2005/8/layout/hierarchy4"/>
    <dgm:cxn modelId="{C33D3739-4368-4148-911E-FE5140A46E0E}" type="presParOf" srcId="{F2D44313-F450-43C9-BC7E-39A86D99E16F}" destId="{C06C50A3-6AE5-4E8C-9DBA-66EC392EB7C4}" srcOrd="0" destOrd="0" presId="urn:microsoft.com/office/officeart/2005/8/layout/hierarchy4"/>
    <dgm:cxn modelId="{3C6FDF86-BE0D-4A25-9078-6660FC04670D}" type="presParOf" srcId="{C06C50A3-6AE5-4E8C-9DBA-66EC392EB7C4}" destId="{4EC3A4B7-3528-4C19-9AA5-B49A1C5A5BA0}" srcOrd="0" destOrd="0" presId="urn:microsoft.com/office/officeart/2005/8/layout/hierarchy4"/>
    <dgm:cxn modelId="{8C6F54A9-C84B-42B8-B343-707DE9983111}" type="presParOf" srcId="{C06C50A3-6AE5-4E8C-9DBA-66EC392EB7C4}" destId="{4C232E6D-A35D-4642-A637-F3114D932D22}" srcOrd="1" destOrd="0" presId="urn:microsoft.com/office/officeart/2005/8/layout/hierarchy4"/>
    <dgm:cxn modelId="{F39F16C5-44D2-4927-B17F-44CBF299137D}" type="presParOf" srcId="{C06C50A3-6AE5-4E8C-9DBA-66EC392EB7C4}" destId="{17721BD1-818E-419A-ABCA-EAC6A15E6C95}" srcOrd="2" destOrd="0" presId="urn:microsoft.com/office/officeart/2005/8/layout/hierarchy4"/>
    <dgm:cxn modelId="{7A0C2CB3-9F61-4AFA-A88A-56AE963F51E5}" type="presParOf" srcId="{17721BD1-818E-419A-ABCA-EAC6A15E6C95}" destId="{EDEF27A8-7F67-44B5-936E-705795D60FBD}" srcOrd="0" destOrd="0" presId="urn:microsoft.com/office/officeart/2005/8/layout/hierarchy4"/>
    <dgm:cxn modelId="{FF3AF934-C389-498E-B70F-C0ACDF0387F8}" type="presParOf" srcId="{EDEF27A8-7F67-44B5-936E-705795D60FBD}" destId="{F85D01FA-5B91-4687-AF13-DD543BC3DF36}" srcOrd="0" destOrd="0" presId="urn:microsoft.com/office/officeart/2005/8/layout/hierarchy4"/>
    <dgm:cxn modelId="{8408073B-4955-41DD-A2CD-8A1EB02007D3}" type="presParOf" srcId="{EDEF27A8-7F67-44B5-936E-705795D60FBD}" destId="{C69F37D4-6909-449A-88F2-19572D83F27E}" srcOrd="1" destOrd="0" presId="urn:microsoft.com/office/officeart/2005/8/layout/hierarchy4"/>
    <dgm:cxn modelId="{D01BB71C-A7BA-4732-B734-D2EDD3CD5850}" type="presParOf" srcId="{17721BD1-818E-419A-ABCA-EAC6A15E6C95}" destId="{C63F5F13-0990-404E-A837-CA82F325DB2A}" srcOrd="1" destOrd="0" presId="urn:microsoft.com/office/officeart/2005/8/layout/hierarchy4"/>
    <dgm:cxn modelId="{18770746-A9A2-4BE0-A8F5-0A944C5E7A86}" type="presParOf" srcId="{17721BD1-818E-419A-ABCA-EAC6A15E6C95}" destId="{79ABB88E-B88E-4FCA-BD3B-37D8326025DB}" srcOrd="2" destOrd="0" presId="urn:microsoft.com/office/officeart/2005/8/layout/hierarchy4"/>
    <dgm:cxn modelId="{B055C55B-E367-418A-8D14-421983A796EE}" type="presParOf" srcId="{79ABB88E-B88E-4FCA-BD3B-37D8326025DB}" destId="{646C6E36-6E27-4D3D-8E39-6D4B6F5E4DDA}" srcOrd="0" destOrd="0" presId="urn:microsoft.com/office/officeart/2005/8/layout/hierarchy4"/>
    <dgm:cxn modelId="{83ECB97A-1432-41AB-9889-CA91AEE0820D}" type="presParOf" srcId="{79ABB88E-B88E-4FCA-BD3B-37D8326025DB}" destId="{E705C2A5-3E57-4BC6-81F1-7AF5B2403DAA}" srcOrd="1" destOrd="0" presId="urn:microsoft.com/office/officeart/2005/8/layout/hierarchy4"/>
    <dgm:cxn modelId="{B022BB1A-3E4A-425E-A5F2-DE342009E260}" type="presParOf" srcId="{17721BD1-818E-419A-ABCA-EAC6A15E6C95}" destId="{758A9A62-0134-411E-ACB7-05FBC9D74922}" srcOrd="3" destOrd="0" presId="urn:microsoft.com/office/officeart/2005/8/layout/hierarchy4"/>
    <dgm:cxn modelId="{71FFF92A-AE4C-431D-8E49-B275281354BC}" type="presParOf" srcId="{17721BD1-818E-419A-ABCA-EAC6A15E6C95}" destId="{F8B79320-E51C-401B-802D-B0BF291C7D3D}" srcOrd="4" destOrd="0" presId="urn:microsoft.com/office/officeart/2005/8/layout/hierarchy4"/>
    <dgm:cxn modelId="{99E7456C-4332-4AC2-A42F-684DC49A7EA7}" type="presParOf" srcId="{F8B79320-E51C-401B-802D-B0BF291C7D3D}" destId="{49A7E63F-F54F-4F54-B314-105F983DECCE}" srcOrd="0" destOrd="0" presId="urn:microsoft.com/office/officeart/2005/8/layout/hierarchy4"/>
    <dgm:cxn modelId="{00068E34-DDE8-4C15-A9F3-FE89C6F46494}" type="presParOf" srcId="{F8B79320-E51C-401B-802D-B0BF291C7D3D}" destId="{A035A700-521B-4282-BF9E-3BCAAC265944}" srcOrd="1" destOrd="0" presId="urn:microsoft.com/office/officeart/2005/8/layout/hierarchy4"/>
    <dgm:cxn modelId="{9512DC3E-DC23-489B-8E15-D132BDA5D658}" type="presParOf" srcId="{5E1A1869-E1FD-4852-82B1-92D90ACC30A5}" destId="{A3D4E79A-A293-49AB-9DFF-95AA476DACDE}" srcOrd="7" destOrd="0" presId="urn:microsoft.com/office/officeart/2005/8/layout/hierarchy4"/>
    <dgm:cxn modelId="{C061B3DA-E57F-4075-BFC0-C592102FF7CD}" type="presParOf" srcId="{5E1A1869-E1FD-4852-82B1-92D90ACC30A5}" destId="{2262A806-6114-42CE-A117-4267184322D2}" srcOrd="8" destOrd="0" presId="urn:microsoft.com/office/officeart/2005/8/layout/hierarchy4"/>
    <dgm:cxn modelId="{1381A3B7-F2A4-4339-A461-E1DFD4656CB2}" type="presParOf" srcId="{2262A806-6114-42CE-A117-4267184322D2}" destId="{DB142012-0BAD-46A4-BCAE-057D7D542492}" srcOrd="0" destOrd="0" presId="urn:microsoft.com/office/officeart/2005/8/layout/hierarchy4"/>
    <dgm:cxn modelId="{AB6C2A2C-B731-4DFE-8120-0B1E1090F749}" type="presParOf" srcId="{2262A806-6114-42CE-A117-4267184322D2}" destId="{D8B2AFF4-F6EB-48DA-A5F5-E50128AA3B65}" srcOrd="1" destOrd="0" presId="urn:microsoft.com/office/officeart/2005/8/layout/hierarchy4"/>
    <dgm:cxn modelId="{4322A99C-083F-4DE7-A905-F7EF2F7138D4}" type="presParOf" srcId="{2262A806-6114-42CE-A117-4267184322D2}" destId="{39725926-7383-4DFA-A062-3C8C19ED617A}" srcOrd="2" destOrd="0" presId="urn:microsoft.com/office/officeart/2005/8/layout/hierarchy4"/>
    <dgm:cxn modelId="{68115BCF-0D49-4821-A97C-CDC545681917}" type="presParOf" srcId="{39725926-7383-4DFA-A062-3C8C19ED617A}" destId="{7E04882E-C982-4B3F-B8F5-4A84E590FE25}" srcOrd="0" destOrd="0" presId="urn:microsoft.com/office/officeart/2005/8/layout/hierarchy4"/>
    <dgm:cxn modelId="{0E93F2C4-A6E6-477F-8EB8-0127A3D21ADF}" type="presParOf" srcId="{7E04882E-C982-4B3F-B8F5-4A84E590FE25}" destId="{DC659BA3-25C6-4724-8364-7A92E817C972}" srcOrd="0" destOrd="0" presId="urn:microsoft.com/office/officeart/2005/8/layout/hierarchy4"/>
    <dgm:cxn modelId="{B7104033-3969-480C-8E11-FEB86D20986E}" type="presParOf" srcId="{7E04882E-C982-4B3F-B8F5-4A84E590FE25}" destId="{0D244DE1-B6C6-47FB-8EF8-FA6C850ADF2C}" srcOrd="1" destOrd="0" presId="urn:microsoft.com/office/officeart/2005/8/layout/hierarchy4"/>
    <dgm:cxn modelId="{1EBEB81E-0B3F-4F2D-812A-8783E03C4D18}" type="presParOf" srcId="{7E04882E-C982-4B3F-B8F5-4A84E590FE25}" destId="{83B3305C-55F2-4D15-B7D5-AF81018EB8BE}" srcOrd="2" destOrd="0" presId="urn:microsoft.com/office/officeart/2005/8/layout/hierarchy4"/>
    <dgm:cxn modelId="{5C6A4F25-6B3C-4B0A-8364-FA6A6EE73C9B}" type="presParOf" srcId="{83B3305C-55F2-4D15-B7D5-AF81018EB8BE}" destId="{6C72B06E-C142-43A1-95A9-6179CEB06635}" srcOrd="0" destOrd="0" presId="urn:microsoft.com/office/officeart/2005/8/layout/hierarchy4"/>
    <dgm:cxn modelId="{C969F155-BAF8-4192-AC39-F1C1618F457D}" type="presParOf" srcId="{6C72B06E-C142-43A1-95A9-6179CEB06635}" destId="{E3871DA4-B176-431A-A665-F7088907439D}" srcOrd="0" destOrd="0" presId="urn:microsoft.com/office/officeart/2005/8/layout/hierarchy4"/>
    <dgm:cxn modelId="{FF052126-12D4-41FF-863F-0577CAAB187D}" type="presParOf" srcId="{6C72B06E-C142-43A1-95A9-6179CEB06635}" destId="{6B952903-14BD-44D3-A124-FAF3E9752F9A}" srcOrd="1" destOrd="0" presId="urn:microsoft.com/office/officeart/2005/8/layout/hierarchy4"/>
    <dgm:cxn modelId="{30369CC0-B312-477A-B590-9422314F870B}" type="presParOf" srcId="{6C72B06E-C142-43A1-95A9-6179CEB06635}" destId="{DA67679D-E195-4184-B942-EE9745F7A127}" srcOrd="2" destOrd="0" presId="urn:microsoft.com/office/officeart/2005/8/layout/hierarchy4"/>
    <dgm:cxn modelId="{9B4630BF-D895-49AF-8E8C-BB4317EB9907}" type="presParOf" srcId="{DA67679D-E195-4184-B942-EE9745F7A127}" destId="{3CFB2339-A00B-4BE4-ADC6-E307B272E07E}" srcOrd="0" destOrd="0" presId="urn:microsoft.com/office/officeart/2005/8/layout/hierarchy4"/>
    <dgm:cxn modelId="{777FAF34-9CB3-45CF-B084-60031414EA10}" type="presParOf" srcId="{3CFB2339-A00B-4BE4-ADC6-E307B272E07E}" destId="{CE106573-8FAB-4E7B-A21F-293AB46D03C7}" srcOrd="0" destOrd="0" presId="urn:microsoft.com/office/officeart/2005/8/layout/hierarchy4"/>
    <dgm:cxn modelId="{FFD5160B-C6CC-474A-9837-64A0B1210C7C}" type="presParOf" srcId="{3CFB2339-A00B-4BE4-ADC6-E307B272E07E}" destId="{B20AF441-586F-4F0A-A1BA-FABAF8B2A882}"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B883CED-AB7B-4310-8B05-B6CB1E8A4E03}" type="doc">
      <dgm:prSet loTypeId="urn:microsoft.com/office/officeart/2005/8/layout/hierarchy4" loCatId="hierarchy" qsTypeId="urn:microsoft.com/office/officeart/2005/8/quickstyle/simple1" qsCatId="simple" csTypeId="urn:microsoft.com/office/officeart/2005/8/colors/accent1_2" csCatId="accent1" phldr="1"/>
      <dgm:spPr/>
      <dgm:t>
        <a:bodyPr/>
        <a:lstStyle/>
        <a:p>
          <a:endParaRPr lang="en-AU"/>
        </a:p>
      </dgm:t>
    </dgm:pt>
    <dgm:pt modelId="{F542302C-989D-4A87-94FA-514E60B61496}">
      <dgm:prSet phldrT="[Text]" custT="1">
        <dgm:style>
          <a:lnRef idx="2">
            <a:schemeClr val="accent5"/>
          </a:lnRef>
          <a:fillRef idx="1">
            <a:schemeClr val="lt1"/>
          </a:fillRef>
          <a:effectRef idx="0">
            <a:schemeClr val="accent5"/>
          </a:effectRef>
          <a:fontRef idx="minor">
            <a:schemeClr val="dk1"/>
          </a:fontRef>
        </dgm:style>
      </dgm:prSet>
      <dgm:spPr/>
      <dgm:t>
        <a:bodyPr/>
        <a:lstStyle/>
        <a:p>
          <a:r>
            <a:rPr lang="en-AU" sz="1050" b="1" dirty="0">
              <a:solidFill>
                <a:schemeClr val="accent6"/>
              </a:solidFill>
              <a:latin typeface="Arial" panose="020B0604020202020204" pitchFamily="34" charset="0"/>
              <a:cs typeface="Arial" panose="020B0604020202020204" pitchFamily="34" charset="0"/>
            </a:rPr>
            <a:t>Ability to export solar power*</a:t>
          </a:r>
          <a:endParaRPr lang="en-AU" sz="1050" dirty="0">
            <a:solidFill>
              <a:schemeClr val="accent6"/>
            </a:solidFill>
          </a:endParaRPr>
        </a:p>
      </dgm:t>
    </dgm:pt>
    <dgm:pt modelId="{7BD5A33E-599F-4EA9-B093-A60C5E241150}" type="parTrans" cxnId="{7DA0CC3C-BE22-44EF-A953-1B7386F1F3F7}">
      <dgm:prSet/>
      <dgm:spPr/>
      <dgm:t>
        <a:bodyPr/>
        <a:lstStyle/>
        <a:p>
          <a:endParaRPr lang="en-AU" sz="900">
            <a:solidFill>
              <a:schemeClr val="bg1"/>
            </a:solidFill>
          </a:endParaRPr>
        </a:p>
      </dgm:t>
    </dgm:pt>
    <dgm:pt modelId="{94055EDB-C8A4-4EED-911F-2006870B595B}" type="sibTrans" cxnId="{7DA0CC3C-BE22-44EF-A953-1B7386F1F3F7}">
      <dgm:prSet/>
      <dgm:spPr/>
      <dgm:t>
        <a:bodyPr/>
        <a:lstStyle/>
        <a:p>
          <a:endParaRPr lang="en-AU" sz="900">
            <a:solidFill>
              <a:schemeClr val="bg1"/>
            </a:solidFill>
          </a:endParaRPr>
        </a:p>
      </dgm:t>
    </dgm:pt>
    <dgm:pt modelId="{B07BE7C8-B425-47D5-B1B8-273513756BFC}">
      <dgm:prSet phldrT="[Text]" custT="1"/>
      <dgm:spPr>
        <a:solidFill>
          <a:srgbClr val="62B5B8">
            <a:alpha val="50196"/>
          </a:srgbClr>
        </a:solidFill>
      </dgm:spPr>
      <dgm:t>
        <a:bodyPr/>
        <a:lstStyle/>
        <a:p>
          <a:r>
            <a:rPr lang="en-AU" sz="1050" b="1" dirty="0">
              <a:solidFill>
                <a:schemeClr val="bg1"/>
              </a:solidFill>
              <a:latin typeface="Arial" panose="020B0604020202020204" pitchFamily="34" charset="0"/>
              <a:cs typeface="Arial" panose="020B0604020202020204" pitchFamily="34" charset="0"/>
            </a:rPr>
            <a:t>No Change</a:t>
          </a:r>
          <a:br>
            <a:rPr lang="en-AU" sz="1050" b="1" dirty="0">
              <a:solidFill>
                <a:schemeClr val="bg1"/>
              </a:solidFill>
              <a:latin typeface="Arial" panose="020B0604020202020204" pitchFamily="34" charset="0"/>
              <a:cs typeface="Arial" panose="020B0604020202020204" pitchFamily="34" charset="0"/>
            </a:rPr>
          </a:br>
          <a:r>
            <a:rPr lang="en-AU" sz="1050" b="0" dirty="0">
              <a:solidFill>
                <a:schemeClr val="bg1"/>
              </a:solidFill>
              <a:latin typeface="Arial" panose="020B0604020202020204" pitchFamily="34" charset="0"/>
              <a:cs typeface="Arial" panose="020B0604020202020204" pitchFamily="34" charset="0"/>
            </a:rPr>
            <a:t>+$0</a:t>
          </a:r>
          <a:br>
            <a:rPr lang="en-AU" sz="1050" b="0" dirty="0">
              <a:solidFill>
                <a:schemeClr val="bg1"/>
              </a:solidFill>
              <a:latin typeface="Arial" panose="020B0604020202020204" pitchFamily="34" charset="0"/>
              <a:cs typeface="Arial" panose="020B0604020202020204" pitchFamily="34" charset="0"/>
            </a:rPr>
          </a:br>
          <a:r>
            <a:rPr lang="en-AU" sz="1050" b="0" dirty="0">
              <a:solidFill>
                <a:schemeClr val="bg1"/>
              </a:solidFill>
              <a:latin typeface="Arial" panose="020B0604020202020204" pitchFamily="34" charset="0"/>
              <a:cs typeface="Arial" panose="020B0604020202020204" pitchFamily="34" charset="0"/>
            </a:rPr>
            <a:t>Survey 30%</a:t>
          </a:r>
          <a:endParaRPr lang="en-AU" sz="1050" b="0" dirty="0">
            <a:solidFill>
              <a:schemeClr val="bg1"/>
            </a:solidFill>
          </a:endParaRPr>
        </a:p>
      </dgm:t>
    </dgm:pt>
    <dgm:pt modelId="{C6BCD74D-1639-4CC5-BF23-E443E914CF5D}" type="parTrans" cxnId="{0095FBFA-9B52-45FD-BB8A-A2CA55DE55C5}">
      <dgm:prSet/>
      <dgm:spPr/>
      <dgm:t>
        <a:bodyPr/>
        <a:lstStyle/>
        <a:p>
          <a:endParaRPr lang="en-AU" sz="900">
            <a:solidFill>
              <a:schemeClr val="bg1"/>
            </a:solidFill>
          </a:endParaRPr>
        </a:p>
      </dgm:t>
    </dgm:pt>
    <dgm:pt modelId="{EA7890BD-2E7B-4369-90E0-0F7AC4A3D243}" type="sibTrans" cxnId="{0095FBFA-9B52-45FD-BB8A-A2CA55DE55C5}">
      <dgm:prSet/>
      <dgm:spPr/>
      <dgm:t>
        <a:bodyPr/>
        <a:lstStyle/>
        <a:p>
          <a:endParaRPr lang="en-AU" sz="900">
            <a:solidFill>
              <a:schemeClr val="bg1"/>
            </a:solidFill>
          </a:endParaRPr>
        </a:p>
      </dgm:t>
    </dgm:pt>
    <dgm:pt modelId="{4983C601-7EC8-4C2B-A692-ECB9818F530B}">
      <dgm:prSet phldrT="[Text]" custT="1"/>
      <dgm:spPr>
        <a:solidFill>
          <a:schemeClr val="accent6"/>
        </a:solidFill>
        <a:ln>
          <a:solidFill>
            <a:schemeClr val="bg1">
              <a:lumMod val="50000"/>
            </a:schemeClr>
          </a:solidFill>
        </a:ln>
      </dgm:spPr>
      <dgm:t>
        <a:bodyPr/>
        <a:lstStyle/>
        <a:p>
          <a:r>
            <a:rPr lang="en-AU" sz="1050" b="1" dirty="0">
              <a:solidFill>
                <a:schemeClr val="bg1"/>
              </a:solidFill>
              <a:latin typeface="Arial" panose="020B0604020202020204" pitchFamily="34" charset="0"/>
              <a:cs typeface="Arial" panose="020B0604020202020204" pitchFamily="34" charset="0"/>
            </a:rPr>
            <a:t>Improve</a:t>
          </a:r>
          <a:br>
            <a:rPr lang="en-AU" sz="1050" b="1"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70%</a:t>
          </a:r>
          <a:endParaRPr lang="en-AU" sz="1050" dirty="0">
            <a:solidFill>
              <a:schemeClr val="bg1"/>
            </a:solidFill>
          </a:endParaRPr>
        </a:p>
      </dgm:t>
    </dgm:pt>
    <dgm:pt modelId="{926D9CE5-DCA3-46E8-A440-95BCCBC08C61}" type="parTrans" cxnId="{BDC0F53A-69E5-4A8C-9129-AE1B1701FB95}">
      <dgm:prSet/>
      <dgm:spPr/>
      <dgm:t>
        <a:bodyPr/>
        <a:lstStyle/>
        <a:p>
          <a:endParaRPr lang="en-AU" sz="900">
            <a:solidFill>
              <a:schemeClr val="bg1"/>
            </a:solidFill>
          </a:endParaRPr>
        </a:p>
      </dgm:t>
    </dgm:pt>
    <dgm:pt modelId="{3B971123-1C1D-4C99-9C65-D75E909E48CC}" type="sibTrans" cxnId="{BDC0F53A-69E5-4A8C-9129-AE1B1701FB95}">
      <dgm:prSet/>
      <dgm:spPr/>
      <dgm:t>
        <a:bodyPr/>
        <a:lstStyle/>
        <a:p>
          <a:endParaRPr lang="en-AU" sz="900">
            <a:solidFill>
              <a:schemeClr val="bg1"/>
            </a:solidFill>
          </a:endParaRPr>
        </a:p>
      </dgm:t>
    </dgm:pt>
    <dgm:pt modelId="{4073AA83-B7C1-4F4D-AAA2-200041E656E8}">
      <dgm:prSet phldrT="[Text]" custT="1"/>
      <dgm:spPr>
        <a:solidFill>
          <a:srgbClr val="62B5B8">
            <a:alpha val="50196"/>
          </a:srgbClr>
        </a:solidFill>
        <a:ln>
          <a:noFill/>
        </a:ln>
      </dgm:spPr>
      <dgm:t>
        <a:bodyPr/>
        <a:lstStyle/>
        <a:p>
          <a:r>
            <a:rPr lang="en-AU" sz="700" dirty="0">
              <a:solidFill>
                <a:schemeClr val="bg1"/>
              </a:solidFill>
            </a:rPr>
            <a:t>29%</a:t>
          </a:r>
          <a:br>
            <a:rPr lang="en-AU" sz="700" dirty="0">
              <a:solidFill>
                <a:schemeClr val="bg1"/>
              </a:solidFill>
            </a:rPr>
          </a:br>
          <a:r>
            <a:rPr lang="en-AU" sz="700" b="1" dirty="0">
              <a:solidFill>
                <a:schemeClr val="bg1"/>
              </a:solidFill>
              <a:latin typeface="Arial" panose="020B0604020202020204" pitchFamily="34" charset="0"/>
              <a:cs typeface="Arial" panose="020B0604020202020204" pitchFamily="34" charset="0"/>
            </a:rPr>
            <a:t>Option B</a:t>
          </a:r>
          <a:br>
            <a:rPr lang="en-AU" sz="700" b="1"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All can export up to 5kW</a:t>
          </a:r>
          <a:br>
            <a:rPr lang="en-AU" sz="700"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+$3.50/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6366A649-C14E-46DE-9D14-F9A3CD8F2A96}" type="parTrans" cxnId="{20A98183-AB78-42CE-B8D3-C5923F8CE958}">
      <dgm:prSet/>
      <dgm:spPr/>
      <dgm:t>
        <a:bodyPr/>
        <a:lstStyle/>
        <a:p>
          <a:endParaRPr lang="en-AU" sz="900">
            <a:solidFill>
              <a:schemeClr val="bg1"/>
            </a:solidFill>
          </a:endParaRPr>
        </a:p>
      </dgm:t>
    </dgm:pt>
    <dgm:pt modelId="{87E43838-B92A-4D24-8043-632625585DA7}" type="sibTrans" cxnId="{20A98183-AB78-42CE-B8D3-C5923F8CE958}">
      <dgm:prSet/>
      <dgm:spPr/>
      <dgm:t>
        <a:bodyPr/>
        <a:lstStyle/>
        <a:p>
          <a:endParaRPr lang="en-AU" sz="900">
            <a:solidFill>
              <a:schemeClr val="bg1"/>
            </a:solidFill>
          </a:endParaRPr>
        </a:p>
      </dgm:t>
    </dgm:pt>
    <dgm:pt modelId="{A08B2753-EABB-4ACE-B47E-1EE1F8D09B67}">
      <dgm:prSet phldrT="[Text]" custT="1"/>
      <dgm:spPr>
        <a:solidFill>
          <a:srgbClr val="62B5B8"/>
        </a:solidFill>
        <a:ln>
          <a:solidFill>
            <a:schemeClr val="bg1">
              <a:lumMod val="50000"/>
            </a:schemeClr>
          </a:solidFill>
        </a:ln>
      </dgm:spPr>
      <dgm:t>
        <a:bodyPr/>
        <a:lstStyle/>
        <a:p>
          <a:r>
            <a:rPr lang="en-AU" sz="700" b="1" dirty="0">
              <a:solidFill>
                <a:schemeClr val="bg1"/>
              </a:solidFill>
              <a:latin typeface="Arial" panose="020B0604020202020204" pitchFamily="34" charset="0"/>
              <a:cs typeface="Arial" panose="020B0604020202020204" pitchFamily="34" charset="0"/>
            </a:rPr>
            <a:t>41%</a:t>
          </a:r>
          <a:br>
            <a:rPr lang="en-AU" sz="700" b="1" dirty="0">
              <a:solidFill>
                <a:schemeClr val="bg1"/>
              </a:solidFill>
              <a:latin typeface="Arial" panose="020B0604020202020204" pitchFamily="34" charset="0"/>
              <a:cs typeface="Arial" panose="020B0604020202020204" pitchFamily="34" charset="0"/>
            </a:rPr>
          </a:br>
          <a:r>
            <a:rPr lang="en-AU" sz="700" b="1" dirty="0">
              <a:solidFill>
                <a:schemeClr val="bg1"/>
              </a:solidFill>
              <a:latin typeface="Arial" panose="020B0604020202020204" pitchFamily="34" charset="0"/>
              <a:cs typeface="Arial" panose="020B0604020202020204" pitchFamily="34" charset="0"/>
            </a:rPr>
            <a:t>Option C</a:t>
          </a:r>
          <a:br>
            <a:rPr lang="en-AU" sz="700" b="1"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All can export unlimited</a:t>
          </a:r>
          <a:br>
            <a:rPr lang="en-AU" sz="700"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+$20.00/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FA3432EE-B573-444A-AAB3-F65BD0CD61A7}" type="parTrans" cxnId="{575C0B34-BF4A-4FFD-B759-85944B76B631}">
      <dgm:prSet/>
      <dgm:spPr/>
      <dgm:t>
        <a:bodyPr/>
        <a:lstStyle/>
        <a:p>
          <a:endParaRPr lang="en-AU" sz="900">
            <a:solidFill>
              <a:schemeClr val="bg1"/>
            </a:solidFill>
          </a:endParaRPr>
        </a:p>
      </dgm:t>
    </dgm:pt>
    <dgm:pt modelId="{2DEB6D6F-4813-49CC-A893-9B55E4B2352F}" type="sibTrans" cxnId="{575C0B34-BF4A-4FFD-B759-85944B76B631}">
      <dgm:prSet/>
      <dgm:spPr/>
      <dgm:t>
        <a:bodyPr/>
        <a:lstStyle/>
        <a:p>
          <a:endParaRPr lang="en-AU" sz="900">
            <a:solidFill>
              <a:schemeClr val="bg1"/>
            </a:solidFill>
          </a:endParaRPr>
        </a:p>
      </dgm:t>
    </dgm:pt>
    <dgm:pt modelId="{E32160B6-1CF2-464B-B9E4-5F268E14C1DF}">
      <dgm:prSet phldrT="[Text]" custT="1">
        <dgm:style>
          <a:lnRef idx="2">
            <a:schemeClr val="accent1"/>
          </a:lnRef>
          <a:fillRef idx="1">
            <a:schemeClr val="lt1"/>
          </a:fillRef>
          <a:effectRef idx="0">
            <a:schemeClr val="accent1"/>
          </a:effectRef>
          <a:fontRef idx="minor">
            <a:schemeClr val="dk1"/>
          </a:fontRef>
        </dgm:style>
      </dgm:prSet>
      <dgm:spPr/>
      <dgm:t>
        <a:bodyPr/>
        <a:lstStyle/>
        <a:p>
          <a:r>
            <a:rPr lang="en-AU" sz="1050" b="1" dirty="0">
              <a:solidFill>
                <a:schemeClr val="accent1"/>
              </a:solidFill>
              <a:latin typeface="Arial" panose="020B0604020202020204" pitchFamily="34" charset="0"/>
              <a:cs typeface="Arial" panose="020B0604020202020204" pitchFamily="34" charset="0"/>
            </a:rPr>
            <a:t>Investing in new technology</a:t>
          </a:r>
          <a:endParaRPr lang="en-AU" sz="1050" dirty="0">
            <a:solidFill>
              <a:schemeClr val="accent1"/>
            </a:solidFill>
          </a:endParaRPr>
        </a:p>
      </dgm:t>
    </dgm:pt>
    <dgm:pt modelId="{55C0D957-2E00-4168-9ED7-017252C61D16}" type="parTrans" cxnId="{90C0D3CB-B342-4819-A4FF-9DA468E2B797}">
      <dgm:prSet/>
      <dgm:spPr/>
      <dgm:t>
        <a:bodyPr/>
        <a:lstStyle/>
        <a:p>
          <a:endParaRPr lang="en-AU" sz="900">
            <a:solidFill>
              <a:schemeClr val="bg1"/>
            </a:solidFill>
          </a:endParaRPr>
        </a:p>
      </dgm:t>
    </dgm:pt>
    <dgm:pt modelId="{5E130494-52BB-4129-B28B-79455DA080C1}" type="sibTrans" cxnId="{90C0D3CB-B342-4819-A4FF-9DA468E2B797}">
      <dgm:prSet/>
      <dgm:spPr/>
      <dgm:t>
        <a:bodyPr/>
        <a:lstStyle/>
        <a:p>
          <a:endParaRPr lang="en-AU" sz="900">
            <a:solidFill>
              <a:schemeClr val="bg1"/>
            </a:solidFill>
          </a:endParaRPr>
        </a:p>
      </dgm:t>
    </dgm:pt>
    <dgm:pt modelId="{0AF020D9-679D-4785-9023-82E1546BD3D8}">
      <dgm:prSet phldrT="[Text]" custT="1"/>
      <dgm:spPr>
        <a:solidFill>
          <a:srgbClr val="00A4E4">
            <a:alpha val="50196"/>
          </a:srgbClr>
        </a:solidFill>
      </dgm:spPr>
      <dgm:t>
        <a:bodyPr/>
        <a:lstStyle/>
        <a:p>
          <a:r>
            <a:rPr lang="en-AU" sz="1050" b="1" dirty="0">
              <a:solidFill>
                <a:schemeClr val="bg1"/>
              </a:solidFill>
              <a:latin typeface="Arial" panose="020B0604020202020204" pitchFamily="34" charset="0"/>
              <a:cs typeface="Arial" panose="020B0604020202020204" pitchFamily="34" charset="0"/>
            </a:rPr>
            <a:t>No Change</a:t>
          </a:r>
        </a:p>
        <a:p>
          <a:r>
            <a:rPr lang="en-AU" sz="1050" b="0" dirty="0">
              <a:solidFill>
                <a:schemeClr val="bg1"/>
              </a:solidFill>
              <a:latin typeface="Arial" panose="020B0604020202020204" pitchFamily="34" charset="0"/>
              <a:cs typeface="Arial" panose="020B0604020202020204" pitchFamily="34" charset="0"/>
            </a:rPr>
            <a:t>+$0</a:t>
          </a:r>
          <a:br>
            <a:rPr lang="en-AU" sz="1050" b="0" dirty="0">
              <a:solidFill>
                <a:schemeClr val="bg1"/>
              </a:solidFill>
              <a:latin typeface="Arial" panose="020B0604020202020204" pitchFamily="34" charset="0"/>
              <a:cs typeface="Arial" panose="020B0604020202020204" pitchFamily="34" charset="0"/>
            </a:rPr>
          </a:br>
          <a:r>
            <a:rPr lang="en-AU" sz="1050" b="0" dirty="0">
              <a:solidFill>
                <a:schemeClr val="bg1"/>
              </a:solidFill>
              <a:latin typeface="Arial" panose="020B0604020202020204" pitchFamily="34" charset="0"/>
              <a:cs typeface="Arial" panose="020B0604020202020204" pitchFamily="34" charset="0"/>
            </a:rPr>
            <a:t>Survey 30%</a:t>
          </a:r>
          <a:endParaRPr lang="en-AU" sz="1050" b="0" dirty="0">
            <a:solidFill>
              <a:schemeClr val="bg1"/>
            </a:solidFill>
          </a:endParaRPr>
        </a:p>
      </dgm:t>
    </dgm:pt>
    <dgm:pt modelId="{190521EA-53AF-4F38-A4D4-3F65E1DFD2DF}" type="parTrans" cxnId="{F46CE3C9-780D-453D-8846-765264AB1BA1}">
      <dgm:prSet/>
      <dgm:spPr/>
      <dgm:t>
        <a:bodyPr/>
        <a:lstStyle/>
        <a:p>
          <a:endParaRPr lang="en-AU" sz="900">
            <a:solidFill>
              <a:schemeClr val="bg1"/>
            </a:solidFill>
          </a:endParaRPr>
        </a:p>
      </dgm:t>
    </dgm:pt>
    <dgm:pt modelId="{FE60E751-69A6-4CA0-A94F-2AECDB0205C9}" type="sibTrans" cxnId="{F46CE3C9-780D-453D-8846-765264AB1BA1}">
      <dgm:prSet/>
      <dgm:spPr/>
      <dgm:t>
        <a:bodyPr/>
        <a:lstStyle/>
        <a:p>
          <a:endParaRPr lang="en-AU" sz="900">
            <a:solidFill>
              <a:schemeClr val="bg1"/>
            </a:solidFill>
          </a:endParaRPr>
        </a:p>
      </dgm:t>
    </dgm:pt>
    <dgm:pt modelId="{ECDF3AA3-DF64-4FC4-A499-A5CA8CBB0812}">
      <dgm:prSet phldrT="[Text]" custT="1"/>
      <dgm:spPr>
        <a:ln>
          <a:solidFill>
            <a:schemeClr val="bg1">
              <a:lumMod val="50000"/>
            </a:schemeClr>
          </a:solidFill>
        </a:ln>
      </dgm:spPr>
      <dgm:t>
        <a:bodyPr/>
        <a:lstStyle/>
        <a:p>
          <a:r>
            <a:rPr lang="en-AU" sz="1050" b="1" dirty="0">
              <a:solidFill>
                <a:schemeClr val="bg1"/>
              </a:solidFill>
              <a:latin typeface="Arial" panose="020B0604020202020204" pitchFamily="34" charset="0"/>
              <a:cs typeface="Arial" panose="020B0604020202020204" pitchFamily="34" charset="0"/>
            </a:rPr>
            <a:t>Improve</a:t>
          </a:r>
          <a:br>
            <a:rPr lang="en-AU" sz="1050" b="1"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70%</a:t>
          </a:r>
          <a:endParaRPr lang="en-AU" sz="1050" dirty="0">
            <a:solidFill>
              <a:schemeClr val="bg1"/>
            </a:solidFill>
          </a:endParaRPr>
        </a:p>
      </dgm:t>
    </dgm:pt>
    <dgm:pt modelId="{0E86A2DB-2978-496A-836C-CC06F08E239A}" type="parTrans" cxnId="{B88C84AC-02D1-4B0B-AD9C-63F1E76F6C8F}">
      <dgm:prSet/>
      <dgm:spPr/>
      <dgm:t>
        <a:bodyPr/>
        <a:lstStyle/>
        <a:p>
          <a:endParaRPr lang="en-AU" sz="900">
            <a:solidFill>
              <a:schemeClr val="bg1"/>
            </a:solidFill>
          </a:endParaRPr>
        </a:p>
      </dgm:t>
    </dgm:pt>
    <dgm:pt modelId="{75F1A807-BCA5-4BA6-988A-6B1E0ED48311}" type="sibTrans" cxnId="{B88C84AC-02D1-4B0B-AD9C-63F1E76F6C8F}">
      <dgm:prSet/>
      <dgm:spPr/>
      <dgm:t>
        <a:bodyPr/>
        <a:lstStyle/>
        <a:p>
          <a:endParaRPr lang="en-AU" sz="900">
            <a:solidFill>
              <a:schemeClr val="bg1"/>
            </a:solidFill>
          </a:endParaRPr>
        </a:p>
      </dgm:t>
    </dgm:pt>
    <dgm:pt modelId="{CE89D81D-BE70-4B20-907D-B214B3DE829C}">
      <dgm:prSet phldrT="[Text]" custT="1"/>
      <dgm:spPr>
        <a:solidFill>
          <a:srgbClr val="00A4E4">
            <a:alpha val="50196"/>
          </a:srgbClr>
        </a:solidFill>
      </dgm:spPr>
      <dgm:t>
        <a:bodyPr/>
        <a:lstStyle/>
        <a:p>
          <a:r>
            <a:rPr lang="en-AU" sz="700" dirty="0">
              <a:solidFill>
                <a:schemeClr val="bg1"/>
              </a:solidFill>
            </a:rPr>
            <a:t>30%</a:t>
          </a:r>
          <a:br>
            <a:rPr lang="en-AU" sz="700" dirty="0">
              <a:solidFill>
                <a:schemeClr val="bg1"/>
              </a:solidFill>
            </a:rPr>
          </a:br>
          <a:r>
            <a:rPr lang="en-AU" sz="700" b="1" dirty="0">
              <a:solidFill>
                <a:schemeClr val="bg1"/>
              </a:solidFill>
              <a:latin typeface="Arial" panose="020B0604020202020204" pitchFamily="34" charset="0"/>
              <a:cs typeface="Arial" panose="020B0604020202020204" pitchFamily="34" charset="0"/>
            </a:rPr>
            <a:t>Option B</a:t>
          </a:r>
        </a:p>
        <a:p>
          <a:r>
            <a:rPr lang="en-AU" sz="700" dirty="0">
              <a:solidFill>
                <a:schemeClr val="bg1"/>
              </a:solidFill>
              <a:latin typeface="Arial" panose="020B0604020202020204" pitchFamily="34" charset="0"/>
              <a:cs typeface="Arial" panose="020B0604020202020204" pitchFamily="34" charset="0"/>
            </a:rPr>
            <a:t>Improve reliability &amp; safety</a:t>
          </a:r>
        </a:p>
        <a:p>
          <a:r>
            <a:rPr lang="en-AU" sz="700" dirty="0">
              <a:solidFill>
                <a:schemeClr val="bg1"/>
              </a:solidFill>
              <a:latin typeface="Arial" panose="020B0604020202020204" pitchFamily="34" charset="0"/>
              <a:cs typeface="Arial" panose="020B0604020202020204" pitchFamily="34" charset="0"/>
            </a:rPr>
            <a:t>+$3.50/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236830FA-2803-45FB-AE16-674D7E4CF390}" type="parTrans" cxnId="{7FB5FB62-FD93-4EAA-A96B-DF6A3F75FD73}">
      <dgm:prSet/>
      <dgm:spPr/>
      <dgm:t>
        <a:bodyPr/>
        <a:lstStyle/>
        <a:p>
          <a:endParaRPr lang="en-AU" sz="900">
            <a:solidFill>
              <a:schemeClr val="bg1"/>
            </a:solidFill>
          </a:endParaRPr>
        </a:p>
      </dgm:t>
    </dgm:pt>
    <dgm:pt modelId="{F8BCA4FB-062A-446E-BA0B-B3F882B6DDAA}" type="sibTrans" cxnId="{7FB5FB62-FD93-4EAA-A96B-DF6A3F75FD73}">
      <dgm:prSet/>
      <dgm:spPr/>
      <dgm:t>
        <a:bodyPr/>
        <a:lstStyle/>
        <a:p>
          <a:endParaRPr lang="en-AU" sz="900">
            <a:solidFill>
              <a:schemeClr val="bg1"/>
            </a:solidFill>
          </a:endParaRPr>
        </a:p>
      </dgm:t>
    </dgm:pt>
    <dgm:pt modelId="{3EDD62A5-37C9-4886-AABE-89DD6A0E6EFB}">
      <dgm:prSet phldrT="[Text]" custT="1"/>
      <dgm:spPr>
        <a:ln>
          <a:solidFill>
            <a:schemeClr val="bg1">
              <a:lumMod val="50000"/>
            </a:schemeClr>
          </a:solidFill>
        </a:ln>
      </dgm:spPr>
      <dgm:t>
        <a:bodyPr/>
        <a:lstStyle/>
        <a:p>
          <a:r>
            <a:rPr lang="en-AU" sz="700" b="1" dirty="0">
              <a:solidFill>
                <a:schemeClr val="bg1"/>
              </a:solidFill>
              <a:latin typeface="Arial" panose="020B0604020202020204" pitchFamily="34" charset="0"/>
              <a:cs typeface="Arial" panose="020B0604020202020204" pitchFamily="34" charset="0"/>
            </a:rPr>
            <a:t>40%</a:t>
          </a:r>
          <a:br>
            <a:rPr lang="en-AU" sz="700" b="1" dirty="0">
              <a:solidFill>
                <a:schemeClr val="bg1"/>
              </a:solidFill>
              <a:latin typeface="Arial" panose="020B0604020202020204" pitchFamily="34" charset="0"/>
              <a:cs typeface="Arial" panose="020B0604020202020204" pitchFamily="34" charset="0"/>
            </a:rPr>
          </a:br>
          <a:r>
            <a:rPr lang="en-AU" sz="700" b="1" dirty="0">
              <a:solidFill>
                <a:schemeClr val="bg1"/>
              </a:solidFill>
              <a:latin typeface="Arial" panose="020B0604020202020204" pitchFamily="34" charset="0"/>
              <a:cs typeface="Arial" panose="020B0604020202020204" pitchFamily="34" charset="0"/>
            </a:rPr>
            <a:t>Option C</a:t>
          </a:r>
        </a:p>
        <a:p>
          <a:r>
            <a:rPr lang="en-AU" sz="700" dirty="0">
              <a:solidFill>
                <a:schemeClr val="bg1"/>
              </a:solidFill>
              <a:latin typeface="Arial" panose="020B0604020202020204" pitchFamily="34" charset="0"/>
              <a:cs typeface="Arial" panose="020B0604020202020204" pitchFamily="34" charset="0"/>
            </a:rPr>
            <a:t>Improve reliability safety, &amp; encourage renewable generation </a:t>
          </a:r>
          <a:br>
            <a:rPr lang="en-AU" sz="700"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+$4.90/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F22F7FD2-E74F-4037-AC28-F1F83B2E7F67}" type="parTrans" cxnId="{B1044889-131E-4C23-BEDA-CA053917C472}">
      <dgm:prSet/>
      <dgm:spPr/>
      <dgm:t>
        <a:bodyPr/>
        <a:lstStyle/>
        <a:p>
          <a:endParaRPr lang="en-AU" sz="900">
            <a:solidFill>
              <a:schemeClr val="bg1"/>
            </a:solidFill>
          </a:endParaRPr>
        </a:p>
      </dgm:t>
    </dgm:pt>
    <dgm:pt modelId="{96ABA14D-8542-441C-BC86-E0F5515C8FE4}" type="sibTrans" cxnId="{B1044889-131E-4C23-BEDA-CA053917C472}">
      <dgm:prSet/>
      <dgm:spPr/>
      <dgm:t>
        <a:bodyPr/>
        <a:lstStyle/>
        <a:p>
          <a:endParaRPr lang="en-AU" sz="900">
            <a:solidFill>
              <a:schemeClr val="bg1"/>
            </a:solidFill>
          </a:endParaRPr>
        </a:p>
      </dgm:t>
    </dgm:pt>
    <dgm:pt modelId="{F253140A-EC97-4E30-9CB4-E02D757B2505}">
      <dgm:prSet phldrT="[Text]" custT="1">
        <dgm:style>
          <a:lnRef idx="2">
            <a:schemeClr val="accent5"/>
          </a:lnRef>
          <a:fillRef idx="1">
            <a:schemeClr val="lt1"/>
          </a:fillRef>
          <a:effectRef idx="0">
            <a:schemeClr val="accent5"/>
          </a:effectRef>
          <a:fontRef idx="minor">
            <a:schemeClr val="dk1"/>
          </a:fontRef>
        </dgm:style>
      </dgm:prSet>
      <dgm:spPr/>
      <dgm:t>
        <a:bodyPr/>
        <a:lstStyle/>
        <a:p>
          <a:r>
            <a:rPr lang="en-AU" sz="1050" b="1" dirty="0">
              <a:solidFill>
                <a:schemeClr val="accent5"/>
              </a:solidFill>
              <a:latin typeface="Arial" panose="020B0604020202020204" pitchFamily="34" charset="0"/>
              <a:cs typeface="Arial" panose="020B0604020202020204" pitchFamily="34" charset="0"/>
            </a:rPr>
            <a:t>Access to data</a:t>
          </a:r>
          <a:endParaRPr lang="en-AU" sz="1050" dirty="0">
            <a:solidFill>
              <a:schemeClr val="accent5"/>
            </a:solidFill>
          </a:endParaRPr>
        </a:p>
      </dgm:t>
    </dgm:pt>
    <dgm:pt modelId="{31755340-DA3E-4A80-8A1A-C62CFEA8AC3F}" type="parTrans" cxnId="{E827AFCC-66EC-4D42-AA61-66FFC1C1FC09}">
      <dgm:prSet/>
      <dgm:spPr/>
      <dgm:t>
        <a:bodyPr/>
        <a:lstStyle/>
        <a:p>
          <a:endParaRPr lang="en-AU" sz="900">
            <a:solidFill>
              <a:schemeClr val="bg1"/>
            </a:solidFill>
          </a:endParaRPr>
        </a:p>
      </dgm:t>
    </dgm:pt>
    <dgm:pt modelId="{ABB841E8-F56F-4A3E-9211-626577522AC7}" type="sibTrans" cxnId="{E827AFCC-66EC-4D42-AA61-66FFC1C1FC09}">
      <dgm:prSet/>
      <dgm:spPr/>
      <dgm:t>
        <a:bodyPr/>
        <a:lstStyle/>
        <a:p>
          <a:endParaRPr lang="en-AU" sz="900">
            <a:solidFill>
              <a:schemeClr val="bg1"/>
            </a:solidFill>
          </a:endParaRPr>
        </a:p>
      </dgm:t>
    </dgm:pt>
    <dgm:pt modelId="{8F62255D-95BB-41F8-B83E-472348A965CA}">
      <dgm:prSet phldrT="[Text]" custT="1"/>
      <dgm:spPr>
        <a:solidFill>
          <a:schemeClr val="accent5"/>
        </a:solidFill>
        <a:ln>
          <a:solidFill>
            <a:schemeClr val="bg1">
              <a:lumMod val="50000"/>
            </a:schemeClr>
          </a:solidFill>
        </a:ln>
      </dgm:spPr>
      <dgm:t>
        <a:bodyPr/>
        <a:lstStyle/>
        <a:p>
          <a:r>
            <a:rPr lang="en-AU" sz="1050" b="1" dirty="0">
              <a:solidFill>
                <a:schemeClr val="bg1"/>
              </a:solidFill>
              <a:latin typeface="Arial" panose="020B0604020202020204" pitchFamily="34" charset="0"/>
              <a:cs typeface="Arial" panose="020B0604020202020204" pitchFamily="34" charset="0"/>
            </a:rPr>
            <a:t>No Change</a:t>
          </a:r>
        </a:p>
        <a:p>
          <a:r>
            <a:rPr lang="en-AU" sz="1050" dirty="0">
              <a:solidFill>
                <a:schemeClr val="bg1"/>
              </a:solidFill>
              <a:latin typeface="Arial" panose="020B0604020202020204" pitchFamily="34" charset="0"/>
              <a:cs typeface="Arial" panose="020B0604020202020204" pitchFamily="34" charset="0"/>
            </a:rPr>
            <a:t>+$0</a:t>
          </a:r>
          <a:br>
            <a:rPr lang="en-AU" sz="1050"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54%</a:t>
          </a:r>
          <a:endParaRPr lang="en-AU" sz="1050" b="0" dirty="0">
            <a:solidFill>
              <a:schemeClr val="bg1"/>
            </a:solidFill>
          </a:endParaRPr>
        </a:p>
      </dgm:t>
    </dgm:pt>
    <dgm:pt modelId="{DD660E4B-8965-4810-A8D1-090E311EDAD1}" type="parTrans" cxnId="{A9C23598-FC86-40C3-810C-A320F6D9DF2B}">
      <dgm:prSet/>
      <dgm:spPr/>
      <dgm:t>
        <a:bodyPr/>
        <a:lstStyle/>
        <a:p>
          <a:endParaRPr lang="en-AU" sz="900">
            <a:solidFill>
              <a:schemeClr val="bg1"/>
            </a:solidFill>
          </a:endParaRPr>
        </a:p>
      </dgm:t>
    </dgm:pt>
    <dgm:pt modelId="{8CE22330-1E95-4198-871B-F4604D809BAA}" type="sibTrans" cxnId="{A9C23598-FC86-40C3-810C-A320F6D9DF2B}">
      <dgm:prSet/>
      <dgm:spPr/>
      <dgm:t>
        <a:bodyPr/>
        <a:lstStyle/>
        <a:p>
          <a:endParaRPr lang="en-AU" sz="900">
            <a:solidFill>
              <a:schemeClr val="bg1"/>
            </a:solidFill>
          </a:endParaRPr>
        </a:p>
      </dgm:t>
    </dgm:pt>
    <dgm:pt modelId="{50A0746E-1F8D-4B6C-AC36-DB083997A9C4}">
      <dgm:prSet phldrT="[Text]" custT="1"/>
      <dgm:spPr>
        <a:solidFill>
          <a:srgbClr val="2E7C8E">
            <a:alpha val="50196"/>
          </a:srgbClr>
        </a:solidFill>
      </dgm:spPr>
      <dgm:t>
        <a:bodyPr/>
        <a:lstStyle/>
        <a:p>
          <a:r>
            <a:rPr lang="en-AU" sz="1050" b="1" dirty="0">
              <a:solidFill>
                <a:schemeClr val="bg1"/>
              </a:solidFill>
              <a:latin typeface="Arial" panose="020B0604020202020204" pitchFamily="34" charset="0"/>
              <a:cs typeface="Arial" panose="020B0604020202020204" pitchFamily="34" charset="0"/>
            </a:rPr>
            <a:t>Improve</a:t>
          </a:r>
          <a:br>
            <a:rPr lang="en-AU" sz="1050" b="1"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46%</a:t>
          </a:r>
          <a:endParaRPr lang="en-AU" sz="1050" dirty="0">
            <a:solidFill>
              <a:schemeClr val="bg1"/>
            </a:solidFill>
          </a:endParaRPr>
        </a:p>
      </dgm:t>
    </dgm:pt>
    <dgm:pt modelId="{0771F4A3-AF99-4E05-8990-F5C676993F54}" type="parTrans" cxnId="{F18F6750-472A-41F7-A7FC-C6033A12AE2C}">
      <dgm:prSet/>
      <dgm:spPr/>
      <dgm:t>
        <a:bodyPr/>
        <a:lstStyle/>
        <a:p>
          <a:endParaRPr lang="en-AU" sz="900">
            <a:solidFill>
              <a:schemeClr val="bg1"/>
            </a:solidFill>
          </a:endParaRPr>
        </a:p>
      </dgm:t>
    </dgm:pt>
    <dgm:pt modelId="{5D6E1E86-D08C-4905-84FA-A5BEC7B6CB38}" type="sibTrans" cxnId="{F18F6750-472A-41F7-A7FC-C6033A12AE2C}">
      <dgm:prSet/>
      <dgm:spPr/>
      <dgm:t>
        <a:bodyPr/>
        <a:lstStyle/>
        <a:p>
          <a:endParaRPr lang="en-AU" sz="900">
            <a:solidFill>
              <a:schemeClr val="bg1"/>
            </a:solidFill>
          </a:endParaRPr>
        </a:p>
      </dgm:t>
    </dgm:pt>
    <dgm:pt modelId="{A9CFFB13-A169-4A48-BF02-EAA8F9B8E827}">
      <dgm:prSet phldrT="[Text]" custT="1"/>
      <dgm:spPr>
        <a:solidFill>
          <a:srgbClr val="2E7C8E">
            <a:alpha val="50196"/>
          </a:srgbClr>
        </a:solidFill>
      </dgm:spPr>
      <dgm:t>
        <a:bodyPr/>
        <a:lstStyle/>
        <a:p>
          <a:r>
            <a:rPr lang="en-AU" sz="700" dirty="0">
              <a:solidFill>
                <a:schemeClr val="bg1"/>
              </a:solidFill>
            </a:rPr>
            <a:t>20%</a:t>
          </a:r>
          <a:br>
            <a:rPr lang="en-AU" sz="700" dirty="0">
              <a:solidFill>
                <a:schemeClr val="bg1"/>
              </a:solidFill>
            </a:rPr>
          </a:br>
          <a:r>
            <a:rPr lang="en-AU" sz="700" b="1" dirty="0">
              <a:solidFill>
                <a:schemeClr val="bg1"/>
              </a:solidFill>
              <a:latin typeface="Arial" panose="020B0604020202020204" pitchFamily="34" charset="0"/>
              <a:cs typeface="Arial" panose="020B0604020202020204" pitchFamily="34" charset="0"/>
            </a:rPr>
            <a:t>Option B</a:t>
          </a:r>
        </a:p>
        <a:p>
          <a:r>
            <a:rPr lang="en-AU" sz="700" dirty="0">
              <a:solidFill>
                <a:schemeClr val="bg1"/>
              </a:solidFill>
              <a:latin typeface="Arial" panose="020B0604020202020204" pitchFamily="34" charset="0"/>
              <a:cs typeface="Arial" panose="020B0604020202020204" pitchFamily="34" charset="0"/>
            </a:rPr>
            <a:t>Next day w 15min intervals</a:t>
          </a:r>
        </a:p>
        <a:p>
          <a:r>
            <a:rPr lang="en-AU" sz="700" dirty="0">
              <a:solidFill>
                <a:schemeClr val="bg1"/>
              </a:solidFill>
              <a:latin typeface="Arial" panose="020B0604020202020204" pitchFamily="34" charset="0"/>
              <a:cs typeface="Arial" panose="020B0604020202020204" pitchFamily="34" charset="0"/>
            </a:rPr>
            <a:t>+$1.20/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11FC44A4-DE56-460F-8397-4EE1CC38323D}" type="parTrans" cxnId="{D6056D55-8FCE-4B1C-9D14-17EC8E921C9A}">
      <dgm:prSet/>
      <dgm:spPr/>
      <dgm:t>
        <a:bodyPr/>
        <a:lstStyle/>
        <a:p>
          <a:endParaRPr lang="en-AU" sz="900">
            <a:solidFill>
              <a:schemeClr val="bg1"/>
            </a:solidFill>
          </a:endParaRPr>
        </a:p>
      </dgm:t>
    </dgm:pt>
    <dgm:pt modelId="{3DA4A08C-CC85-4B8C-A7D0-146739E0EC6B}" type="sibTrans" cxnId="{D6056D55-8FCE-4B1C-9D14-17EC8E921C9A}">
      <dgm:prSet/>
      <dgm:spPr/>
      <dgm:t>
        <a:bodyPr/>
        <a:lstStyle/>
        <a:p>
          <a:endParaRPr lang="en-AU" sz="900">
            <a:solidFill>
              <a:schemeClr val="bg1"/>
            </a:solidFill>
          </a:endParaRPr>
        </a:p>
      </dgm:t>
    </dgm:pt>
    <dgm:pt modelId="{7D3AAB16-A9D9-47A6-BF99-0F604867EA89}">
      <dgm:prSet phldrT="[Text]" custT="1"/>
      <dgm:spPr>
        <a:solidFill>
          <a:srgbClr val="2E7C8E">
            <a:alpha val="50196"/>
          </a:srgbClr>
        </a:solidFill>
      </dgm:spPr>
      <dgm:t>
        <a:bodyPr/>
        <a:lstStyle/>
        <a:p>
          <a:r>
            <a:rPr lang="en-AU" sz="700" b="1" dirty="0">
              <a:solidFill>
                <a:schemeClr val="bg1"/>
              </a:solidFill>
              <a:latin typeface="Arial" panose="020B0604020202020204" pitchFamily="34" charset="0"/>
              <a:cs typeface="Arial" panose="020B0604020202020204" pitchFamily="34" charset="0"/>
            </a:rPr>
            <a:t>26%</a:t>
          </a:r>
          <a:br>
            <a:rPr lang="en-AU" sz="700" b="1" dirty="0">
              <a:solidFill>
                <a:schemeClr val="bg1"/>
              </a:solidFill>
              <a:latin typeface="Arial" panose="020B0604020202020204" pitchFamily="34" charset="0"/>
              <a:cs typeface="Arial" panose="020B0604020202020204" pitchFamily="34" charset="0"/>
            </a:rPr>
          </a:br>
          <a:r>
            <a:rPr lang="en-AU" sz="700" b="1" dirty="0">
              <a:solidFill>
                <a:schemeClr val="bg1"/>
              </a:solidFill>
              <a:latin typeface="Arial" panose="020B0604020202020204" pitchFamily="34" charset="0"/>
              <a:cs typeface="Arial" panose="020B0604020202020204" pitchFamily="34" charset="0"/>
            </a:rPr>
            <a:t>Option C</a:t>
          </a:r>
        </a:p>
        <a:p>
          <a:r>
            <a:rPr lang="en-AU" sz="700" dirty="0">
              <a:solidFill>
                <a:schemeClr val="bg1"/>
              </a:solidFill>
              <a:latin typeface="Arial" panose="020B0604020202020204" pitchFamily="34" charset="0"/>
              <a:cs typeface="Arial" panose="020B0604020202020204" pitchFamily="34" charset="0"/>
            </a:rPr>
            <a:t>Real time w 15min intervals</a:t>
          </a:r>
        </a:p>
        <a:p>
          <a:r>
            <a:rPr lang="en-AU" sz="700" dirty="0">
              <a:solidFill>
                <a:schemeClr val="bg1"/>
              </a:solidFill>
              <a:latin typeface="Arial" panose="020B0604020202020204" pitchFamily="34" charset="0"/>
              <a:cs typeface="Arial" panose="020B0604020202020204" pitchFamily="34" charset="0"/>
            </a:rPr>
            <a:t>+$1.40/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DBD6A874-1AAB-455D-B622-96D6B0400904}" type="parTrans" cxnId="{FA8AADCE-EE3E-4BE3-BDF3-1FDABF8CC971}">
      <dgm:prSet/>
      <dgm:spPr/>
      <dgm:t>
        <a:bodyPr/>
        <a:lstStyle/>
        <a:p>
          <a:endParaRPr lang="en-AU" sz="900">
            <a:solidFill>
              <a:schemeClr val="bg1"/>
            </a:solidFill>
          </a:endParaRPr>
        </a:p>
      </dgm:t>
    </dgm:pt>
    <dgm:pt modelId="{AB87446C-E42A-4697-BAB0-8D3160CCFA4A}" type="sibTrans" cxnId="{FA8AADCE-EE3E-4BE3-BDF3-1FDABF8CC971}">
      <dgm:prSet/>
      <dgm:spPr/>
      <dgm:t>
        <a:bodyPr/>
        <a:lstStyle/>
        <a:p>
          <a:endParaRPr lang="en-AU" sz="900">
            <a:solidFill>
              <a:schemeClr val="bg1"/>
            </a:solidFill>
          </a:endParaRPr>
        </a:p>
      </dgm:t>
    </dgm:pt>
    <dgm:pt modelId="{224EB176-ABA4-493D-8C40-B2C09E13E35F}">
      <dgm:prSet phldrT="[Text]" custT="1">
        <dgm:style>
          <a:lnRef idx="2">
            <a:schemeClr val="accent2"/>
          </a:lnRef>
          <a:fillRef idx="1">
            <a:schemeClr val="lt1"/>
          </a:fillRef>
          <a:effectRef idx="0">
            <a:schemeClr val="accent2"/>
          </a:effectRef>
          <a:fontRef idx="minor">
            <a:schemeClr val="dk1"/>
          </a:fontRef>
        </dgm:style>
      </dgm:prSet>
      <dgm:spPr/>
      <dgm:t>
        <a:bodyPr/>
        <a:lstStyle/>
        <a:p>
          <a:r>
            <a:rPr lang="en-AU" sz="1050" b="1" dirty="0">
              <a:solidFill>
                <a:schemeClr val="accent2"/>
              </a:solidFill>
              <a:latin typeface="Arial" panose="020B0604020202020204" pitchFamily="34" charset="0"/>
              <a:cs typeface="Arial" panose="020B0604020202020204" pitchFamily="34" charset="0"/>
            </a:rPr>
            <a:t>Pole replacements</a:t>
          </a:r>
          <a:endParaRPr lang="en-AU" sz="1050" dirty="0">
            <a:solidFill>
              <a:schemeClr val="accent2"/>
            </a:solidFill>
          </a:endParaRPr>
        </a:p>
      </dgm:t>
    </dgm:pt>
    <dgm:pt modelId="{0992352D-2868-4B98-BE66-E9B878283B3D}" type="parTrans" cxnId="{C2FD30D3-60DB-4E46-9A65-71494642ABF1}">
      <dgm:prSet/>
      <dgm:spPr/>
      <dgm:t>
        <a:bodyPr/>
        <a:lstStyle/>
        <a:p>
          <a:endParaRPr lang="en-AU" sz="900">
            <a:solidFill>
              <a:schemeClr val="bg1"/>
            </a:solidFill>
          </a:endParaRPr>
        </a:p>
      </dgm:t>
    </dgm:pt>
    <dgm:pt modelId="{7C360193-AE5E-4D21-A390-7D8C5940F098}" type="sibTrans" cxnId="{C2FD30D3-60DB-4E46-9A65-71494642ABF1}">
      <dgm:prSet/>
      <dgm:spPr/>
      <dgm:t>
        <a:bodyPr/>
        <a:lstStyle/>
        <a:p>
          <a:endParaRPr lang="en-AU" sz="900">
            <a:solidFill>
              <a:schemeClr val="bg1"/>
            </a:solidFill>
          </a:endParaRPr>
        </a:p>
      </dgm:t>
    </dgm:pt>
    <dgm:pt modelId="{D0338BC2-5BC5-494D-8859-29512060ED96}">
      <dgm:prSet phldrT="[Text]" custT="1"/>
      <dgm:spPr>
        <a:solidFill>
          <a:schemeClr val="accent2"/>
        </a:solidFill>
        <a:ln>
          <a:solidFill>
            <a:schemeClr val="bg1">
              <a:lumMod val="50000"/>
            </a:schemeClr>
          </a:solidFill>
        </a:ln>
      </dgm:spPr>
      <dgm:t>
        <a:bodyPr/>
        <a:lstStyle/>
        <a:p>
          <a:r>
            <a:rPr lang="en-AU" sz="1050" b="1" dirty="0">
              <a:solidFill>
                <a:schemeClr val="bg1"/>
              </a:solidFill>
              <a:latin typeface="Arial" panose="020B0604020202020204" pitchFamily="34" charset="0"/>
              <a:cs typeface="Arial" panose="020B0604020202020204" pitchFamily="34" charset="0"/>
            </a:rPr>
            <a:t>No Change</a:t>
          </a:r>
        </a:p>
        <a:p>
          <a:r>
            <a:rPr lang="en-AU" sz="1050" dirty="0">
              <a:solidFill>
                <a:schemeClr val="bg1"/>
              </a:solidFill>
              <a:latin typeface="Arial" panose="020B0604020202020204" pitchFamily="34" charset="0"/>
              <a:cs typeface="Arial" panose="020B0604020202020204" pitchFamily="34" charset="0"/>
            </a:rPr>
            <a:t>+$0</a:t>
          </a:r>
          <a:br>
            <a:rPr lang="en-AU" sz="1050"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50%</a:t>
          </a:r>
          <a:endParaRPr lang="en-AU" sz="1050" b="0" dirty="0">
            <a:solidFill>
              <a:schemeClr val="bg1"/>
            </a:solidFill>
          </a:endParaRPr>
        </a:p>
      </dgm:t>
    </dgm:pt>
    <dgm:pt modelId="{9EC721C5-9870-46D6-A5F8-44AB40847B9D}" type="parTrans" cxnId="{AE43763A-3744-4937-AD7B-0C8BDA539625}">
      <dgm:prSet/>
      <dgm:spPr/>
      <dgm:t>
        <a:bodyPr/>
        <a:lstStyle/>
        <a:p>
          <a:endParaRPr lang="en-AU" sz="900">
            <a:solidFill>
              <a:schemeClr val="bg1"/>
            </a:solidFill>
          </a:endParaRPr>
        </a:p>
      </dgm:t>
    </dgm:pt>
    <dgm:pt modelId="{7908B43C-F597-40AE-9814-9311098A82C7}" type="sibTrans" cxnId="{AE43763A-3744-4937-AD7B-0C8BDA539625}">
      <dgm:prSet/>
      <dgm:spPr/>
      <dgm:t>
        <a:bodyPr/>
        <a:lstStyle/>
        <a:p>
          <a:endParaRPr lang="en-AU" sz="900">
            <a:solidFill>
              <a:schemeClr val="bg1"/>
            </a:solidFill>
          </a:endParaRPr>
        </a:p>
      </dgm:t>
    </dgm:pt>
    <dgm:pt modelId="{B7FD4DE3-65B5-4904-926E-415C5151CA68}">
      <dgm:prSet phldrT="[Text]" custT="1"/>
      <dgm:spPr>
        <a:solidFill>
          <a:srgbClr val="055E8D">
            <a:alpha val="50196"/>
          </a:srgbClr>
        </a:solidFill>
      </dgm:spPr>
      <dgm:t>
        <a:bodyPr/>
        <a:lstStyle/>
        <a:p>
          <a:r>
            <a:rPr lang="en-AU" sz="1050" b="1" dirty="0">
              <a:solidFill>
                <a:schemeClr val="bg1"/>
              </a:solidFill>
              <a:latin typeface="Arial" panose="020B0604020202020204" pitchFamily="34" charset="0"/>
              <a:cs typeface="Arial" panose="020B0604020202020204" pitchFamily="34" charset="0"/>
            </a:rPr>
            <a:t>Improve</a:t>
          </a:r>
          <a:br>
            <a:rPr lang="en-AU" sz="1050" b="1"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50%</a:t>
          </a:r>
          <a:endParaRPr lang="en-AU" sz="1050" dirty="0">
            <a:solidFill>
              <a:schemeClr val="bg1"/>
            </a:solidFill>
          </a:endParaRPr>
        </a:p>
      </dgm:t>
    </dgm:pt>
    <dgm:pt modelId="{CD0CB405-D1F2-4548-805C-DBE51AC120AF}" type="parTrans" cxnId="{151675F8-03FE-46C7-A283-90CA1FF2465F}">
      <dgm:prSet/>
      <dgm:spPr/>
      <dgm:t>
        <a:bodyPr/>
        <a:lstStyle/>
        <a:p>
          <a:endParaRPr lang="en-AU" sz="900">
            <a:solidFill>
              <a:schemeClr val="bg1"/>
            </a:solidFill>
          </a:endParaRPr>
        </a:p>
      </dgm:t>
    </dgm:pt>
    <dgm:pt modelId="{4A771A5F-218A-4687-8C8F-98EA3523AB4E}" type="sibTrans" cxnId="{151675F8-03FE-46C7-A283-90CA1FF2465F}">
      <dgm:prSet/>
      <dgm:spPr/>
      <dgm:t>
        <a:bodyPr/>
        <a:lstStyle/>
        <a:p>
          <a:endParaRPr lang="en-AU" sz="900">
            <a:solidFill>
              <a:schemeClr val="bg1"/>
            </a:solidFill>
          </a:endParaRPr>
        </a:p>
      </dgm:t>
    </dgm:pt>
    <dgm:pt modelId="{1EBD785B-29E5-4815-A7DE-C55F609A285B}">
      <dgm:prSet phldrT="[Text]" custT="1"/>
      <dgm:spPr>
        <a:solidFill>
          <a:srgbClr val="055E8D">
            <a:alpha val="50196"/>
          </a:srgbClr>
        </a:solidFill>
      </dgm:spPr>
      <dgm:t>
        <a:bodyPr/>
        <a:lstStyle/>
        <a:p>
          <a:r>
            <a:rPr lang="en-AU" sz="700" dirty="0">
              <a:solidFill>
                <a:schemeClr val="bg1"/>
              </a:solidFill>
            </a:rPr>
            <a:t>29%</a:t>
          </a:r>
          <a:br>
            <a:rPr lang="en-AU" sz="700" dirty="0">
              <a:solidFill>
                <a:schemeClr val="bg1"/>
              </a:solidFill>
            </a:rPr>
          </a:br>
          <a:r>
            <a:rPr lang="en-AU" sz="700" b="1" dirty="0">
              <a:solidFill>
                <a:schemeClr val="bg1"/>
              </a:solidFill>
              <a:latin typeface="Arial" panose="020B0604020202020204" pitchFamily="34" charset="0"/>
              <a:cs typeface="Arial" panose="020B0604020202020204" pitchFamily="34" charset="0"/>
            </a:rPr>
            <a:t>Option B</a:t>
          </a:r>
        </a:p>
        <a:p>
          <a:r>
            <a:rPr lang="en-AU" sz="700" dirty="0">
              <a:solidFill>
                <a:schemeClr val="bg1"/>
              </a:solidFill>
              <a:latin typeface="Arial" panose="020B0604020202020204" pitchFamily="34" charset="0"/>
              <a:cs typeface="Arial" panose="020B0604020202020204" pitchFamily="34" charset="0"/>
            </a:rPr>
            <a:t>2000 replacements/year</a:t>
          </a:r>
        </a:p>
        <a:p>
          <a:r>
            <a:rPr lang="en-AU" sz="700" dirty="0">
              <a:solidFill>
                <a:schemeClr val="bg1"/>
              </a:solidFill>
              <a:latin typeface="Arial" panose="020B0604020202020204" pitchFamily="34" charset="0"/>
              <a:cs typeface="Arial" panose="020B0604020202020204" pitchFamily="34" charset="0"/>
            </a:rPr>
            <a:t>+$5.40/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7C70119E-A28F-424D-A860-45409FC7945A}" type="parTrans" cxnId="{37370BCE-6408-449E-B985-04D10A0B25DC}">
      <dgm:prSet/>
      <dgm:spPr/>
      <dgm:t>
        <a:bodyPr/>
        <a:lstStyle/>
        <a:p>
          <a:endParaRPr lang="en-AU" sz="900">
            <a:solidFill>
              <a:schemeClr val="bg1"/>
            </a:solidFill>
          </a:endParaRPr>
        </a:p>
      </dgm:t>
    </dgm:pt>
    <dgm:pt modelId="{46AF0396-9437-4575-928D-C1DBCE9D697E}" type="sibTrans" cxnId="{37370BCE-6408-449E-B985-04D10A0B25DC}">
      <dgm:prSet/>
      <dgm:spPr/>
      <dgm:t>
        <a:bodyPr/>
        <a:lstStyle/>
        <a:p>
          <a:endParaRPr lang="en-AU" sz="900">
            <a:solidFill>
              <a:schemeClr val="bg1"/>
            </a:solidFill>
          </a:endParaRPr>
        </a:p>
      </dgm:t>
    </dgm:pt>
    <dgm:pt modelId="{837FDB38-99B5-41DF-A7BC-C4E873D3537F}">
      <dgm:prSet phldrT="[Text]" custT="1"/>
      <dgm:spPr>
        <a:solidFill>
          <a:srgbClr val="055E8D">
            <a:alpha val="50196"/>
          </a:srgbClr>
        </a:solidFill>
      </dgm:spPr>
      <dgm:t>
        <a:bodyPr/>
        <a:lstStyle/>
        <a:p>
          <a:r>
            <a:rPr lang="en-AU" sz="700" b="1" dirty="0">
              <a:solidFill>
                <a:schemeClr val="bg1"/>
              </a:solidFill>
              <a:latin typeface="Arial" panose="020B0604020202020204" pitchFamily="34" charset="0"/>
              <a:cs typeface="Arial" panose="020B0604020202020204" pitchFamily="34" charset="0"/>
            </a:rPr>
            <a:t>14%</a:t>
          </a:r>
          <a:br>
            <a:rPr lang="en-AU" sz="700" b="1" dirty="0">
              <a:solidFill>
                <a:schemeClr val="bg1"/>
              </a:solidFill>
              <a:latin typeface="Arial" panose="020B0604020202020204" pitchFamily="34" charset="0"/>
              <a:cs typeface="Arial" panose="020B0604020202020204" pitchFamily="34" charset="0"/>
            </a:rPr>
          </a:br>
          <a:r>
            <a:rPr lang="en-AU" sz="700" b="1" dirty="0">
              <a:solidFill>
                <a:schemeClr val="bg1"/>
              </a:solidFill>
              <a:latin typeface="Arial" panose="020B0604020202020204" pitchFamily="34" charset="0"/>
              <a:cs typeface="Arial" panose="020B0604020202020204" pitchFamily="34" charset="0"/>
            </a:rPr>
            <a:t>Option C</a:t>
          </a:r>
          <a:br>
            <a:rPr lang="en-AU" sz="700" b="1"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3000 replacements/year</a:t>
          </a:r>
        </a:p>
        <a:p>
          <a:r>
            <a:rPr lang="en-AU" sz="700" dirty="0">
              <a:solidFill>
                <a:schemeClr val="bg1"/>
              </a:solidFill>
              <a:latin typeface="Arial" panose="020B0604020202020204" pitchFamily="34" charset="0"/>
              <a:cs typeface="Arial" panose="020B0604020202020204" pitchFamily="34" charset="0"/>
            </a:rPr>
            <a:t>+$10.70/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3B3AE364-A6C8-4869-80ED-9037A8DC04FB}" type="parTrans" cxnId="{80316F79-B6A8-4F4B-8BF9-2292190A5116}">
      <dgm:prSet/>
      <dgm:spPr/>
      <dgm:t>
        <a:bodyPr/>
        <a:lstStyle/>
        <a:p>
          <a:endParaRPr lang="en-AU" sz="900">
            <a:solidFill>
              <a:schemeClr val="bg1"/>
            </a:solidFill>
          </a:endParaRPr>
        </a:p>
      </dgm:t>
    </dgm:pt>
    <dgm:pt modelId="{B82B50E1-E06A-4292-B49B-04D98426A92E}" type="sibTrans" cxnId="{80316F79-B6A8-4F4B-8BF9-2292190A5116}">
      <dgm:prSet/>
      <dgm:spPr/>
      <dgm:t>
        <a:bodyPr/>
        <a:lstStyle/>
        <a:p>
          <a:endParaRPr lang="en-AU" sz="900">
            <a:solidFill>
              <a:schemeClr val="bg1"/>
            </a:solidFill>
          </a:endParaRPr>
        </a:p>
      </dgm:t>
    </dgm:pt>
    <dgm:pt modelId="{7CAD0951-DE00-4A23-817B-AA75014D8119}">
      <dgm:prSet phldrT="[Text]" custT="1">
        <dgm:style>
          <a:lnRef idx="2">
            <a:schemeClr val="accent4"/>
          </a:lnRef>
          <a:fillRef idx="1">
            <a:schemeClr val="lt1"/>
          </a:fillRef>
          <a:effectRef idx="0">
            <a:schemeClr val="accent4"/>
          </a:effectRef>
          <a:fontRef idx="minor">
            <a:schemeClr val="dk1"/>
          </a:fontRef>
        </dgm:style>
      </dgm:prSet>
      <dgm:spPr/>
      <dgm:t>
        <a:bodyPr/>
        <a:lstStyle/>
        <a:p>
          <a:r>
            <a:rPr lang="en-AU" sz="1050" b="1" dirty="0">
              <a:solidFill>
                <a:schemeClr val="accent4"/>
              </a:solidFill>
              <a:latin typeface="Arial" panose="020B0604020202020204" pitchFamily="34" charset="0"/>
              <a:cs typeface="Arial" panose="020B0604020202020204" pitchFamily="34" charset="0"/>
            </a:rPr>
            <a:t>The speed to answer calls</a:t>
          </a:r>
          <a:endParaRPr lang="en-AU" sz="1050" dirty="0">
            <a:solidFill>
              <a:schemeClr val="accent4"/>
            </a:solidFill>
          </a:endParaRPr>
        </a:p>
      </dgm:t>
    </dgm:pt>
    <dgm:pt modelId="{D9EAC60E-E61C-4649-BA82-13403CC7A06F}" type="parTrans" cxnId="{7A5B31F7-7F91-49D4-BD52-66C1D3589763}">
      <dgm:prSet/>
      <dgm:spPr/>
      <dgm:t>
        <a:bodyPr/>
        <a:lstStyle/>
        <a:p>
          <a:endParaRPr lang="en-AU" sz="900">
            <a:solidFill>
              <a:schemeClr val="bg1"/>
            </a:solidFill>
          </a:endParaRPr>
        </a:p>
      </dgm:t>
    </dgm:pt>
    <dgm:pt modelId="{20EE6626-1350-4091-898B-4BE5AC9C5DCF}" type="sibTrans" cxnId="{7A5B31F7-7F91-49D4-BD52-66C1D3589763}">
      <dgm:prSet/>
      <dgm:spPr/>
      <dgm:t>
        <a:bodyPr/>
        <a:lstStyle/>
        <a:p>
          <a:endParaRPr lang="en-AU" sz="900">
            <a:solidFill>
              <a:schemeClr val="bg1"/>
            </a:solidFill>
          </a:endParaRPr>
        </a:p>
      </dgm:t>
    </dgm:pt>
    <dgm:pt modelId="{A675DA0E-B6A6-41AE-B011-D1BF149E8BC3}">
      <dgm:prSet phldrT="[Text]" custT="1"/>
      <dgm:spPr>
        <a:solidFill>
          <a:schemeClr val="accent4"/>
        </a:solidFill>
        <a:ln>
          <a:solidFill>
            <a:schemeClr val="bg1">
              <a:lumMod val="50000"/>
            </a:schemeClr>
          </a:solidFill>
        </a:ln>
      </dgm:spPr>
      <dgm:t>
        <a:bodyPr/>
        <a:lstStyle/>
        <a:p>
          <a:r>
            <a:rPr lang="en-AU" sz="1050" b="1" dirty="0">
              <a:solidFill>
                <a:schemeClr val="bg1"/>
              </a:solidFill>
              <a:latin typeface="Arial" panose="020B0604020202020204" pitchFamily="34" charset="0"/>
              <a:cs typeface="Arial" panose="020B0604020202020204" pitchFamily="34" charset="0"/>
            </a:rPr>
            <a:t>No Change</a:t>
          </a:r>
        </a:p>
        <a:p>
          <a:r>
            <a:rPr lang="en-AU" sz="1050" dirty="0">
              <a:solidFill>
                <a:schemeClr val="bg1"/>
              </a:solidFill>
              <a:latin typeface="Arial" panose="020B0604020202020204" pitchFamily="34" charset="0"/>
              <a:cs typeface="Arial" panose="020B0604020202020204" pitchFamily="34" charset="0"/>
            </a:rPr>
            <a:t>+$0</a:t>
          </a:r>
          <a:br>
            <a:rPr lang="en-AU" sz="1050" dirty="0">
              <a:solidFill>
                <a:schemeClr val="bg1"/>
              </a:solidFill>
              <a:latin typeface="Arial" panose="020B0604020202020204" pitchFamily="34" charset="0"/>
              <a:cs typeface="Arial" panose="020B0604020202020204" pitchFamily="34" charset="0"/>
            </a:rPr>
          </a:br>
          <a:r>
            <a:rPr lang="en-AU" sz="1050" dirty="0">
              <a:solidFill>
                <a:schemeClr val="bg1"/>
              </a:solidFill>
              <a:latin typeface="Arial" panose="020B0604020202020204" pitchFamily="34" charset="0"/>
              <a:cs typeface="Arial" panose="020B0604020202020204" pitchFamily="34" charset="0"/>
            </a:rPr>
            <a:t>Survey 72%</a:t>
          </a:r>
          <a:endParaRPr lang="en-AU" sz="1050" b="0" dirty="0">
            <a:solidFill>
              <a:schemeClr val="bg1"/>
            </a:solidFill>
          </a:endParaRPr>
        </a:p>
      </dgm:t>
    </dgm:pt>
    <dgm:pt modelId="{AA418E4B-1741-429F-8AD9-2A11890E6518}" type="parTrans" cxnId="{17EAD685-3E69-455F-830E-D605B7A8D123}">
      <dgm:prSet/>
      <dgm:spPr/>
      <dgm:t>
        <a:bodyPr/>
        <a:lstStyle/>
        <a:p>
          <a:endParaRPr lang="en-AU" sz="900">
            <a:solidFill>
              <a:schemeClr val="bg1"/>
            </a:solidFill>
          </a:endParaRPr>
        </a:p>
      </dgm:t>
    </dgm:pt>
    <dgm:pt modelId="{87D7DBCA-1923-41EA-B15E-04768391952F}" type="sibTrans" cxnId="{17EAD685-3E69-455F-830E-D605B7A8D123}">
      <dgm:prSet/>
      <dgm:spPr/>
      <dgm:t>
        <a:bodyPr/>
        <a:lstStyle/>
        <a:p>
          <a:endParaRPr lang="en-AU" sz="900">
            <a:solidFill>
              <a:schemeClr val="bg1"/>
            </a:solidFill>
          </a:endParaRPr>
        </a:p>
      </dgm:t>
    </dgm:pt>
    <dgm:pt modelId="{62C94BCE-EBE7-4C76-8A90-E0216840B372}">
      <dgm:prSet phldrT="[Text]" custT="1"/>
      <dgm:spPr>
        <a:solidFill>
          <a:schemeClr val="accent4">
            <a:alpha val="50196"/>
          </a:schemeClr>
        </a:solidFill>
      </dgm:spPr>
      <dgm:t>
        <a:bodyPr/>
        <a:lstStyle/>
        <a:p>
          <a:r>
            <a:rPr lang="en-AU" sz="1050" b="1" dirty="0">
              <a:solidFill>
                <a:schemeClr val="bg1"/>
              </a:solidFill>
              <a:latin typeface="Arial" panose="020B0604020202020204" pitchFamily="34" charset="0"/>
              <a:cs typeface="Arial" panose="020B0604020202020204" pitchFamily="34" charset="0"/>
            </a:rPr>
            <a:t>Improve</a:t>
          </a:r>
        </a:p>
        <a:p>
          <a:r>
            <a:rPr lang="en-AU" sz="1050" dirty="0">
              <a:solidFill>
                <a:schemeClr val="bg1"/>
              </a:solidFill>
              <a:latin typeface="Arial" panose="020B0604020202020204" pitchFamily="34" charset="0"/>
              <a:cs typeface="Arial" panose="020B0604020202020204" pitchFamily="34" charset="0"/>
            </a:rPr>
            <a:t>Survey 28%</a:t>
          </a:r>
          <a:endParaRPr lang="en-AU" sz="1050" dirty="0">
            <a:solidFill>
              <a:schemeClr val="bg1"/>
            </a:solidFill>
          </a:endParaRPr>
        </a:p>
      </dgm:t>
    </dgm:pt>
    <dgm:pt modelId="{070E373A-662B-47A4-831F-3E9F71C11423}" type="parTrans" cxnId="{248BFF0F-02D9-4260-93CC-9B0B029727AC}">
      <dgm:prSet/>
      <dgm:spPr/>
      <dgm:t>
        <a:bodyPr/>
        <a:lstStyle/>
        <a:p>
          <a:endParaRPr lang="en-AU" sz="900">
            <a:solidFill>
              <a:schemeClr val="bg1"/>
            </a:solidFill>
          </a:endParaRPr>
        </a:p>
      </dgm:t>
    </dgm:pt>
    <dgm:pt modelId="{98CC3AD0-05A2-4EB9-B6AF-C2DA17838A2F}" type="sibTrans" cxnId="{248BFF0F-02D9-4260-93CC-9B0B029727AC}">
      <dgm:prSet/>
      <dgm:spPr/>
      <dgm:t>
        <a:bodyPr/>
        <a:lstStyle/>
        <a:p>
          <a:endParaRPr lang="en-AU" sz="900">
            <a:solidFill>
              <a:schemeClr val="bg1"/>
            </a:solidFill>
          </a:endParaRPr>
        </a:p>
      </dgm:t>
    </dgm:pt>
    <dgm:pt modelId="{63CDD1EA-766B-4F62-A630-3E3AE4E92E99}">
      <dgm:prSet phldrT="[Text]" custT="1"/>
      <dgm:spPr>
        <a:solidFill>
          <a:schemeClr val="accent4">
            <a:alpha val="50196"/>
          </a:schemeClr>
        </a:solidFill>
      </dgm:spPr>
      <dgm:t>
        <a:bodyPr/>
        <a:lstStyle/>
        <a:p>
          <a:r>
            <a:rPr lang="en-AU" sz="700" dirty="0">
              <a:solidFill>
                <a:schemeClr val="bg1"/>
              </a:solidFill>
            </a:rPr>
            <a:t>28%</a:t>
          </a:r>
          <a:br>
            <a:rPr lang="en-AU" sz="700" dirty="0">
              <a:solidFill>
                <a:schemeClr val="bg1"/>
              </a:solidFill>
            </a:rPr>
          </a:br>
          <a:r>
            <a:rPr lang="en-AU" sz="700" b="1" dirty="0">
              <a:solidFill>
                <a:schemeClr val="bg1"/>
              </a:solidFill>
              <a:latin typeface="Arial" panose="020B0604020202020204" pitchFamily="34" charset="0"/>
              <a:cs typeface="Arial" panose="020B0604020202020204" pitchFamily="34" charset="0"/>
            </a:rPr>
            <a:t>Option B</a:t>
          </a:r>
        </a:p>
        <a:p>
          <a:r>
            <a:rPr lang="en-AU" sz="700" dirty="0">
              <a:solidFill>
                <a:schemeClr val="bg1"/>
              </a:solidFill>
              <a:latin typeface="Arial" panose="020B0604020202020204" pitchFamily="34" charset="0"/>
              <a:cs typeface="Arial" panose="020B0604020202020204" pitchFamily="34" charset="0"/>
            </a:rPr>
            <a:t>30 sec or less to answer</a:t>
          </a:r>
        </a:p>
        <a:p>
          <a:r>
            <a:rPr lang="en-AU" sz="700" dirty="0">
              <a:solidFill>
                <a:schemeClr val="bg1"/>
              </a:solidFill>
              <a:latin typeface="Arial" panose="020B0604020202020204" pitchFamily="34" charset="0"/>
              <a:cs typeface="Arial" panose="020B0604020202020204" pitchFamily="34" charset="0"/>
            </a:rPr>
            <a:t>+$2.00/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95ADE619-30B0-4058-899F-CD0A0A270C8A}" type="parTrans" cxnId="{294709D1-89BF-4425-B250-101C14A406F9}">
      <dgm:prSet/>
      <dgm:spPr/>
      <dgm:t>
        <a:bodyPr/>
        <a:lstStyle/>
        <a:p>
          <a:endParaRPr lang="en-AU" sz="900">
            <a:solidFill>
              <a:schemeClr val="bg1"/>
            </a:solidFill>
          </a:endParaRPr>
        </a:p>
      </dgm:t>
    </dgm:pt>
    <dgm:pt modelId="{04AFD959-BC3F-499F-A43B-ECEC7B283BF7}" type="sibTrans" cxnId="{294709D1-89BF-4425-B250-101C14A406F9}">
      <dgm:prSet/>
      <dgm:spPr/>
      <dgm:t>
        <a:bodyPr/>
        <a:lstStyle/>
        <a:p>
          <a:endParaRPr lang="en-AU" sz="900">
            <a:solidFill>
              <a:schemeClr val="bg1"/>
            </a:solidFill>
          </a:endParaRPr>
        </a:p>
      </dgm:t>
    </dgm:pt>
    <dgm:pt modelId="{E1639608-3C60-450B-BE28-445B3AB6D864}">
      <dgm:prSet phldrT="[Text]" custT="1"/>
      <dgm:spPr>
        <a:solidFill>
          <a:srgbClr val="055E8D">
            <a:alpha val="50196"/>
          </a:srgbClr>
        </a:solidFill>
      </dgm:spPr>
      <dgm:t>
        <a:bodyPr/>
        <a:lstStyle/>
        <a:p>
          <a:r>
            <a:rPr lang="en-AU" sz="700" b="1" dirty="0">
              <a:solidFill>
                <a:schemeClr val="bg1"/>
              </a:solidFill>
              <a:latin typeface="Arial" panose="020B0604020202020204" pitchFamily="34" charset="0"/>
              <a:cs typeface="Arial" panose="020B0604020202020204" pitchFamily="34" charset="0"/>
            </a:rPr>
            <a:t>7%</a:t>
          </a:r>
          <a:br>
            <a:rPr lang="en-AU" sz="700" b="1" dirty="0">
              <a:solidFill>
                <a:schemeClr val="bg1"/>
              </a:solidFill>
              <a:latin typeface="Arial" panose="020B0604020202020204" pitchFamily="34" charset="0"/>
              <a:cs typeface="Arial" panose="020B0604020202020204" pitchFamily="34" charset="0"/>
            </a:rPr>
          </a:br>
          <a:r>
            <a:rPr lang="en-AU" sz="700" b="1" dirty="0">
              <a:solidFill>
                <a:schemeClr val="bg1"/>
              </a:solidFill>
              <a:latin typeface="Arial" panose="020B0604020202020204" pitchFamily="34" charset="0"/>
              <a:cs typeface="Arial" panose="020B0604020202020204" pitchFamily="34" charset="0"/>
            </a:rPr>
            <a:t>Option D</a:t>
          </a:r>
          <a:br>
            <a:rPr lang="en-AU" sz="700" b="1" dirty="0">
              <a:solidFill>
                <a:schemeClr val="bg1"/>
              </a:solidFill>
              <a:latin typeface="Arial" panose="020B0604020202020204" pitchFamily="34" charset="0"/>
              <a:cs typeface="Arial" panose="020B0604020202020204" pitchFamily="34" charset="0"/>
            </a:rPr>
          </a:br>
          <a:r>
            <a:rPr lang="en-AU" sz="700" dirty="0">
              <a:solidFill>
                <a:schemeClr val="bg1"/>
              </a:solidFill>
              <a:latin typeface="Arial" panose="020B0604020202020204" pitchFamily="34" charset="0"/>
              <a:cs typeface="Arial" panose="020B0604020202020204" pitchFamily="34" charset="0"/>
            </a:rPr>
            <a:t>5000 replacements/year</a:t>
          </a:r>
        </a:p>
        <a:p>
          <a:r>
            <a:rPr lang="en-AU" sz="700" dirty="0">
              <a:solidFill>
                <a:schemeClr val="bg1"/>
              </a:solidFill>
              <a:latin typeface="Arial" panose="020B0604020202020204" pitchFamily="34" charset="0"/>
              <a:cs typeface="Arial" panose="020B0604020202020204" pitchFamily="34" charset="0"/>
            </a:rPr>
            <a:t>+$21.50/</a:t>
          </a:r>
          <a:r>
            <a:rPr lang="en-AU" sz="700" dirty="0" err="1">
              <a:solidFill>
                <a:schemeClr val="bg1"/>
              </a:solidFill>
              <a:latin typeface="Arial" panose="020B0604020202020204" pitchFamily="34" charset="0"/>
              <a:cs typeface="Arial" panose="020B0604020202020204" pitchFamily="34" charset="0"/>
            </a:rPr>
            <a:t>yr</a:t>
          </a:r>
          <a:endParaRPr lang="en-AU" sz="700" dirty="0">
            <a:solidFill>
              <a:schemeClr val="bg1"/>
            </a:solidFill>
          </a:endParaRPr>
        </a:p>
      </dgm:t>
    </dgm:pt>
    <dgm:pt modelId="{ADE0E749-C7F4-469A-A264-B6B5779A215F}" type="parTrans" cxnId="{EB08F92B-47E9-491F-802E-EB36CE5F2AE1}">
      <dgm:prSet/>
      <dgm:spPr/>
      <dgm:t>
        <a:bodyPr/>
        <a:lstStyle/>
        <a:p>
          <a:endParaRPr lang="en-AU">
            <a:solidFill>
              <a:schemeClr val="bg1"/>
            </a:solidFill>
          </a:endParaRPr>
        </a:p>
      </dgm:t>
    </dgm:pt>
    <dgm:pt modelId="{EA218A5C-0B5D-4B2E-85C3-B8157C901409}" type="sibTrans" cxnId="{EB08F92B-47E9-491F-802E-EB36CE5F2AE1}">
      <dgm:prSet/>
      <dgm:spPr/>
      <dgm:t>
        <a:bodyPr/>
        <a:lstStyle/>
        <a:p>
          <a:endParaRPr lang="en-AU">
            <a:solidFill>
              <a:schemeClr val="bg1"/>
            </a:solidFill>
          </a:endParaRPr>
        </a:p>
      </dgm:t>
    </dgm:pt>
    <dgm:pt modelId="{5E1A1869-E1FD-4852-82B1-92D90ACC30A5}" type="pres">
      <dgm:prSet presAssocID="{5B883CED-AB7B-4310-8B05-B6CB1E8A4E03}" presName="Name0" presStyleCnt="0">
        <dgm:presLayoutVars>
          <dgm:chPref val="1"/>
          <dgm:dir/>
          <dgm:animOne val="branch"/>
          <dgm:animLvl val="lvl"/>
          <dgm:resizeHandles/>
        </dgm:presLayoutVars>
      </dgm:prSet>
      <dgm:spPr/>
    </dgm:pt>
    <dgm:pt modelId="{62A77E97-42BB-46DB-B4DB-4CF9CD60F679}" type="pres">
      <dgm:prSet presAssocID="{F542302C-989D-4A87-94FA-514E60B61496}" presName="vertOne" presStyleCnt="0"/>
      <dgm:spPr/>
    </dgm:pt>
    <dgm:pt modelId="{7D0CA826-D807-41DB-92F4-27466FCEB804}" type="pres">
      <dgm:prSet presAssocID="{F542302C-989D-4A87-94FA-514E60B61496}" presName="txOne" presStyleLbl="node0" presStyleIdx="0" presStyleCnt="5">
        <dgm:presLayoutVars>
          <dgm:chPref val="3"/>
        </dgm:presLayoutVars>
      </dgm:prSet>
      <dgm:spPr/>
    </dgm:pt>
    <dgm:pt modelId="{E3AC0BAF-F25C-4BB5-8ACB-32E316CB2886}" type="pres">
      <dgm:prSet presAssocID="{F542302C-989D-4A87-94FA-514E60B61496}" presName="parTransOne" presStyleCnt="0"/>
      <dgm:spPr/>
    </dgm:pt>
    <dgm:pt modelId="{58F61040-4238-4126-98DD-C64C834939EE}" type="pres">
      <dgm:prSet presAssocID="{F542302C-989D-4A87-94FA-514E60B61496}" presName="horzOne" presStyleCnt="0"/>
      <dgm:spPr/>
    </dgm:pt>
    <dgm:pt modelId="{DFA0E7F8-4D86-4791-9686-95212B0DB935}" type="pres">
      <dgm:prSet presAssocID="{B07BE7C8-B425-47D5-B1B8-273513756BFC}" presName="vertTwo" presStyleCnt="0"/>
      <dgm:spPr/>
    </dgm:pt>
    <dgm:pt modelId="{D92BB4D2-97C5-4BE0-BE55-4B3A9EBF15FC}" type="pres">
      <dgm:prSet presAssocID="{B07BE7C8-B425-47D5-B1B8-273513756BFC}" presName="txTwo" presStyleLbl="node2" presStyleIdx="0" presStyleCnt="5">
        <dgm:presLayoutVars>
          <dgm:chPref val="3"/>
        </dgm:presLayoutVars>
      </dgm:prSet>
      <dgm:spPr/>
    </dgm:pt>
    <dgm:pt modelId="{1E5A886D-CA2B-40DE-BE76-55A6FD447140}" type="pres">
      <dgm:prSet presAssocID="{B07BE7C8-B425-47D5-B1B8-273513756BFC}" presName="parTransTwo" presStyleCnt="0"/>
      <dgm:spPr/>
    </dgm:pt>
    <dgm:pt modelId="{393E8C84-BB58-4EB5-8E67-FDB99B63ED4C}" type="pres">
      <dgm:prSet presAssocID="{B07BE7C8-B425-47D5-B1B8-273513756BFC}" presName="horzTwo" presStyleCnt="0"/>
      <dgm:spPr/>
    </dgm:pt>
    <dgm:pt modelId="{8116F30E-99D6-4F95-B352-EBA4EDAE145C}" type="pres">
      <dgm:prSet presAssocID="{4983C601-7EC8-4C2B-A692-ECB9818F530B}" presName="vertThree" presStyleCnt="0"/>
      <dgm:spPr/>
    </dgm:pt>
    <dgm:pt modelId="{BFDB94CF-7D70-4DA8-B385-4C2F7FD7BE80}" type="pres">
      <dgm:prSet presAssocID="{4983C601-7EC8-4C2B-A692-ECB9818F530B}" presName="txThree" presStyleLbl="node3" presStyleIdx="0" presStyleCnt="5">
        <dgm:presLayoutVars>
          <dgm:chPref val="3"/>
        </dgm:presLayoutVars>
      </dgm:prSet>
      <dgm:spPr/>
    </dgm:pt>
    <dgm:pt modelId="{3A2D062C-E34B-46BF-8C33-ED4E502E3C5B}" type="pres">
      <dgm:prSet presAssocID="{4983C601-7EC8-4C2B-A692-ECB9818F530B}" presName="parTransThree" presStyleCnt="0"/>
      <dgm:spPr/>
    </dgm:pt>
    <dgm:pt modelId="{39F8B45C-57B3-48E0-B445-79E2E4EE628A}" type="pres">
      <dgm:prSet presAssocID="{4983C601-7EC8-4C2B-A692-ECB9818F530B}" presName="horzThree" presStyleCnt="0"/>
      <dgm:spPr/>
    </dgm:pt>
    <dgm:pt modelId="{7FE726F7-7F57-4DCF-BDC6-AFB9E48C25C5}" type="pres">
      <dgm:prSet presAssocID="{4073AA83-B7C1-4F4D-AAA2-200041E656E8}" presName="vertFour" presStyleCnt="0">
        <dgm:presLayoutVars>
          <dgm:chPref val="3"/>
        </dgm:presLayoutVars>
      </dgm:prSet>
      <dgm:spPr/>
    </dgm:pt>
    <dgm:pt modelId="{6900263B-DFA6-4C1D-A073-9526C51070DE}" type="pres">
      <dgm:prSet presAssocID="{4073AA83-B7C1-4F4D-AAA2-200041E656E8}" presName="txFour" presStyleLbl="node4" presStyleIdx="0" presStyleCnt="10">
        <dgm:presLayoutVars>
          <dgm:chPref val="3"/>
        </dgm:presLayoutVars>
      </dgm:prSet>
      <dgm:spPr/>
    </dgm:pt>
    <dgm:pt modelId="{3F5175E2-53BB-4466-AF86-6D44DABFB0EA}" type="pres">
      <dgm:prSet presAssocID="{4073AA83-B7C1-4F4D-AAA2-200041E656E8}" presName="horzFour" presStyleCnt="0"/>
      <dgm:spPr/>
    </dgm:pt>
    <dgm:pt modelId="{3F32EC9C-4805-475B-9AD6-71A13E9232FA}" type="pres">
      <dgm:prSet presAssocID="{87E43838-B92A-4D24-8043-632625585DA7}" presName="sibSpaceFour" presStyleCnt="0"/>
      <dgm:spPr/>
    </dgm:pt>
    <dgm:pt modelId="{5DBD1C90-2D86-4A06-AE38-2AAACAB3F12E}" type="pres">
      <dgm:prSet presAssocID="{A08B2753-EABB-4ACE-B47E-1EE1F8D09B67}" presName="vertFour" presStyleCnt="0">
        <dgm:presLayoutVars>
          <dgm:chPref val="3"/>
        </dgm:presLayoutVars>
      </dgm:prSet>
      <dgm:spPr/>
    </dgm:pt>
    <dgm:pt modelId="{9CE05089-3C02-4270-8943-491162D280DA}" type="pres">
      <dgm:prSet presAssocID="{A08B2753-EABB-4ACE-B47E-1EE1F8D09B67}" presName="txFour" presStyleLbl="node4" presStyleIdx="1" presStyleCnt="10">
        <dgm:presLayoutVars>
          <dgm:chPref val="3"/>
        </dgm:presLayoutVars>
      </dgm:prSet>
      <dgm:spPr/>
    </dgm:pt>
    <dgm:pt modelId="{75A902A3-1E72-463B-9A17-2BC7A0A4DB18}" type="pres">
      <dgm:prSet presAssocID="{A08B2753-EABB-4ACE-B47E-1EE1F8D09B67}" presName="horzFour" presStyleCnt="0"/>
      <dgm:spPr/>
    </dgm:pt>
    <dgm:pt modelId="{325C7C15-A5AA-498B-BE95-DED5AC69C8E4}" type="pres">
      <dgm:prSet presAssocID="{94055EDB-C8A4-4EED-911F-2006870B595B}" presName="sibSpaceOne" presStyleCnt="0"/>
      <dgm:spPr/>
    </dgm:pt>
    <dgm:pt modelId="{A877BFC6-1456-4850-82C2-7A25EC8BBC16}" type="pres">
      <dgm:prSet presAssocID="{E32160B6-1CF2-464B-B9E4-5F268E14C1DF}" presName="vertOne" presStyleCnt="0"/>
      <dgm:spPr/>
    </dgm:pt>
    <dgm:pt modelId="{FBA27044-2917-4407-8125-26C4C2C7BDA7}" type="pres">
      <dgm:prSet presAssocID="{E32160B6-1CF2-464B-B9E4-5F268E14C1DF}" presName="txOne" presStyleLbl="node0" presStyleIdx="1" presStyleCnt="5">
        <dgm:presLayoutVars>
          <dgm:chPref val="3"/>
        </dgm:presLayoutVars>
      </dgm:prSet>
      <dgm:spPr/>
    </dgm:pt>
    <dgm:pt modelId="{18EC63F6-068D-4657-B064-95605EF1B3AA}" type="pres">
      <dgm:prSet presAssocID="{E32160B6-1CF2-464B-B9E4-5F268E14C1DF}" presName="parTransOne" presStyleCnt="0"/>
      <dgm:spPr/>
    </dgm:pt>
    <dgm:pt modelId="{61CA90D9-4400-4538-AE31-27D0A2B24E69}" type="pres">
      <dgm:prSet presAssocID="{E32160B6-1CF2-464B-B9E4-5F268E14C1DF}" presName="horzOne" presStyleCnt="0"/>
      <dgm:spPr/>
    </dgm:pt>
    <dgm:pt modelId="{1A0DC67D-1E33-499F-9484-160EFF1F9A37}" type="pres">
      <dgm:prSet presAssocID="{0AF020D9-679D-4785-9023-82E1546BD3D8}" presName="vertTwo" presStyleCnt="0"/>
      <dgm:spPr/>
    </dgm:pt>
    <dgm:pt modelId="{93A82231-C337-40F8-AE7B-B9CFE8066CE3}" type="pres">
      <dgm:prSet presAssocID="{0AF020D9-679D-4785-9023-82E1546BD3D8}" presName="txTwo" presStyleLbl="node2" presStyleIdx="1" presStyleCnt="5">
        <dgm:presLayoutVars>
          <dgm:chPref val="3"/>
        </dgm:presLayoutVars>
      </dgm:prSet>
      <dgm:spPr/>
    </dgm:pt>
    <dgm:pt modelId="{823D93FA-D2EB-4B15-9778-0E4CE97A16A2}" type="pres">
      <dgm:prSet presAssocID="{0AF020D9-679D-4785-9023-82E1546BD3D8}" presName="parTransTwo" presStyleCnt="0"/>
      <dgm:spPr/>
    </dgm:pt>
    <dgm:pt modelId="{813045E4-006C-476F-A8E7-4ED3D4B4EDD3}" type="pres">
      <dgm:prSet presAssocID="{0AF020D9-679D-4785-9023-82E1546BD3D8}" presName="horzTwo" presStyleCnt="0"/>
      <dgm:spPr/>
    </dgm:pt>
    <dgm:pt modelId="{D7EC49FB-EA80-4DE1-AFDF-90CE587A1886}" type="pres">
      <dgm:prSet presAssocID="{ECDF3AA3-DF64-4FC4-A499-A5CA8CBB0812}" presName="vertThree" presStyleCnt="0"/>
      <dgm:spPr/>
    </dgm:pt>
    <dgm:pt modelId="{95EBCBDF-6709-480B-92D5-E703572DB39E}" type="pres">
      <dgm:prSet presAssocID="{ECDF3AA3-DF64-4FC4-A499-A5CA8CBB0812}" presName="txThree" presStyleLbl="node3" presStyleIdx="1" presStyleCnt="5">
        <dgm:presLayoutVars>
          <dgm:chPref val="3"/>
        </dgm:presLayoutVars>
      </dgm:prSet>
      <dgm:spPr/>
    </dgm:pt>
    <dgm:pt modelId="{10F3D659-812F-4D72-A3B1-FB5B5EEE2407}" type="pres">
      <dgm:prSet presAssocID="{ECDF3AA3-DF64-4FC4-A499-A5CA8CBB0812}" presName="parTransThree" presStyleCnt="0"/>
      <dgm:spPr/>
    </dgm:pt>
    <dgm:pt modelId="{8E8E6C0D-F431-44E2-BDBD-BCAA869B01FC}" type="pres">
      <dgm:prSet presAssocID="{ECDF3AA3-DF64-4FC4-A499-A5CA8CBB0812}" presName="horzThree" presStyleCnt="0"/>
      <dgm:spPr/>
    </dgm:pt>
    <dgm:pt modelId="{C7D387CA-1411-43A7-9F88-23654128A310}" type="pres">
      <dgm:prSet presAssocID="{CE89D81D-BE70-4B20-907D-B214B3DE829C}" presName="vertFour" presStyleCnt="0">
        <dgm:presLayoutVars>
          <dgm:chPref val="3"/>
        </dgm:presLayoutVars>
      </dgm:prSet>
      <dgm:spPr/>
    </dgm:pt>
    <dgm:pt modelId="{33F71FE9-9267-43AF-BE25-CE71A8313AF0}" type="pres">
      <dgm:prSet presAssocID="{CE89D81D-BE70-4B20-907D-B214B3DE829C}" presName="txFour" presStyleLbl="node4" presStyleIdx="2" presStyleCnt="10">
        <dgm:presLayoutVars>
          <dgm:chPref val="3"/>
        </dgm:presLayoutVars>
      </dgm:prSet>
      <dgm:spPr/>
    </dgm:pt>
    <dgm:pt modelId="{A486EAF7-FFEF-4F0E-931F-4CB6331F0556}" type="pres">
      <dgm:prSet presAssocID="{CE89D81D-BE70-4B20-907D-B214B3DE829C}" presName="horzFour" presStyleCnt="0"/>
      <dgm:spPr/>
    </dgm:pt>
    <dgm:pt modelId="{DA67515C-E740-4008-AE9C-25E6C345AC05}" type="pres">
      <dgm:prSet presAssocID="{F8BCA4FB-062A-446E-BA0B-B3F882B6DDAA}" presName="sibSpaceFour" presStyleCnt="0"/>
      <dgm:spPr/>
    </dgm:pt>
    <dgm:pt modelId="{57A6F71D-97DD-4CB6-875C-55A1816E7B0B}" type="pres">
      <dgm:prSet presAssocID="{3EDD62A5-37C9-4886-AABE-89DD6A0E6EFB}" presName="vertFour" presStyleCnt="0">
        <dgm:presLayoutVars>
          <dgm:chPref val="3"/>
        </dgm:presLayoutVars>
      </dgm:prSet>
      <dgm:spPr/>
    </dgm:pt>
    <dgm:pt modelId="{76A02F86-CD92-439F-8E50-811667646CE0}" type="pres">
      <dgm:prSet presAssocID="{3EDD62A5-37C9-4886-AABE-89DD6A0E6EFB}" presName="txFour" presStyleLbl="node4" presStyleIdx="3" presStyleCnt="10">
        <dgm:presLayoutVars>
          <dgm:chPref val="3"/>
        </dgm:presLayoutVars>
      </dgm:prSet>
      <dgm:spPr/>
    </dgm:pt>
    <dgm:pt modelId="{55D4DF1B-8FCE-48CA-AFEB-CC4F28B2EB2E}" type="pres">
      <dgm:prSet presAssocID="{3EDD62A5-37C9-4886-AABE-89DD6A0E6EFB}" presName="horzFour" presStyleCnt="0"/>
      <dgm:spPr/>
    </dgm:pt>
    <dgm:pt modelId="{3D9FB43D-36A9-4B9E-AAD1-2AE78B1E5DE4}" type="pres">
      <dgm:prSet presAssocID="{5E130494-52BB-4129-B28B-79455DA080C1}" presName="sibSpaceOne" presStyleCnt="0"/>
      <dgm:spPr/>
    </dgm:pt>
    <dgm:pt modelId="{B742A0BF-1D5D-4376-A984-A1694F4E40CD}" type="pres">
      <dgm:prSet presAssocID="{F253140A-EC97-4E30-9CB4-E02D757B2505}" presName="vertOne" presStyleCnt="0"/>
      <dgm:spPr/>
    </dgm:pt>
    <dgm:pt modelId="{1665EC62-D736-4D49-8F11-40C02899CD7A}" type="pres">
      <dgm:prSet presAssocID="{F253140A-EC97-4E30-9CB4-E02D757B2505}" presName="txOne" presStyleLbl="node0" presStyleIdx="2" presStyleCnt="5">
        <dgm:presLayoutVars>
          <dgm:chPref val="3"/>
        </dgm:presLayoutVars>
      </dgm:prSet>
      <dgm:spPr/>
    </dgm:pt>
    <dgm:pt modelId="{F9F95403-5533-4038-832E-1502B6BA26D7}" type="pres">
      <dgm:prSet presAssocID="{F253140A-EC97-4E30-9CB4-E02D757B2505}" presName="parTransOne" presStyleCnt="0"/>
      <dgm:spPr/>
    </dgm:pt>
    <dgm:pt modelId="{44CEAE71-B8B6-41B4-B044-DD7D87BDD63E}" type="pres">
      <dgm:prSet presAssocID="{F253140A-EC97-4E30-9CB4-E02D757B2505}" presName="horzOne" presStyleCnt="0"/>
      <dgm:spPr/>
    </dgm:pt>
    <dgm:pt modelId="{63E675BE-A9DE-41DB-89A8-0F2C9B541A3C}" type="pres">
      <dgm:prSet presAssocID="{8F62255D-95BB-41F8-B83E-472348A965CA}" presName="vertTwo" presStyleCnt="0"/>
      <dgm:spPr/>
    </dgm:pt>
    <dgm:pt modelId="{84B053DF-F76D-4460-B249-B0C54D32E9F0}" type="pres">
      <dgm:prSet presAssocID="{8F62255D-95BB-41F8-B83E-472348A965CA}" presName="txTwo" presStyleLbl="node2" presStyleIdx="2" presStyleCnt="5">
        <dgm:presLayoutVars>
          <dgm:chPref val="3"/>
        </dgm:presLayoutVars>
      </dgm:prSet>
      <dgm:spPr/>
    </dgm:pt>
    <dgm:pt modelId="{16D4382E-ECC0-455D-A9DD-490B3378EB95}" type="pres">
      <dgm:prSet presAssocID="{8F62255D-95BB-41F8-B83E-472348A965CA}" presName="parTransTwo" presStyleCnt="0"/>
      <dgm:spPr/>
    </dgm:pt>
    <dgm:pt modelId="{2B1ACCCA-4BF7-4289-9A1E-187B32F163BA}" type="pres">
      <dgm:prSet presAssocID="{8F62255D-95BB-41F8-B83E-472348A965CA}" presName="horzTwo" presStyleCnt="0"/>
      <dgm:spPr/>
    </dgm:pt>
    <dgm:pt modelId="{D700CF1D-DA6B-4F13-8AB8-0083B7967435}" type="pres">
      <dgm:prSet presAssocID="{50A0746E-1F8D-4B6C-AC36-DB083997A9C4}" presName="vertThree" presStyleCnt="0"/>
      <dgm:spPr/>
    </dgm:pt>
    <dgm:pt modelId="{DC620169-0BC1-4661-8D68-B2CAFB3BF521}" type="pres">
      <dgm:prSet presAssocID="{50A0746E-1F8D-4B6C-AC36-DB083997A9C4}" presName="txThree" presStyleLbl="node3" presStyleIdx="2" presStyleCnt="5">
        <dgm:presLayoutVars>
          <dgm:chPref val="3"/>
        </dgm:presLayoutVars>
      </dgm:prSet>
      <dgm:spPr/>
    </dgm:pt>
    <dgm:pt modelId="{31E1C579-2DFA-40A5-929A-80453E0A5EFD}" type="pres">
      <dgm:prSet presAssocID="{50A0746E-1F8D-4B6C-AC36-DB083997A9C4}" presName="parTransThree" presStyleCnt="0"/>
      <dgm:spPr/>
    </dgm:pt>
    <dgm:pt modelId="{1B316E97-86A3-4409-83BB-F30A3AC6E8AC}" type="pres">
      <dgm:prSet presAssocID="{50A0746E-1F8D-4B6C-AC36-DB083997A9C4}" presName="horzThree" presStyleCnt="0"/>
      <dgm:spPr/>
    </dgm:pt>
    <dgm:pt modelId="{94F7EFC4-3FBB-414C-95C4-2D836E1EF78E}" type="pres">
      <dgm:prSet presAssocID="{A9CFFB13-A169-4A48-BF02-EAA8F9B8E827}" presName="vertFour" presStyleCnt="0">
        <dgm:presLayoutVars>
          <dgm:chPref val="3"/>
        </dgm:presLayoutVars>
      </dgm:prSet>
      <dgm:spPr/>
    </dgm:pt>
    <dgm:pt modelId="{15CFD33D-3A43-4F55-87D6-1E05E7FEAFB7}" type="pres">
      <dgm:prSet presAssocID="{A9CFFB13-A169-4A48-BF02-EAA8F9B8E827}" presName="txFour" presStyleLbl="node4" presStyleIdx="4" presStyleCnt="10">
        <dgm:presLayoutVars>
          <dgm:chPref val="3"/>
        </dgm:presLayoutVars>
      </dgm:prSet>
      <dgm:spPr/>
    </dgm:pt>
    <dgm:pt modelId="{882525BF-1D6A-4AD9-8D23-3FD8DA4EFE23}" type="pres">
      <dgm:prSet presAssocID="{A9CFFB13-A169-4A48-BF02-EAA8F9B8E827}" presName="horzFour" presStyleCnt="0"/>
      <dgm:spPr/>
    </dgm:pt>
    <dgm:pt modelId="{2C2F4AD8-0BAF-4300-A943-D6A9000DA50D}" type="pres">
      <dgm:prSet presAssocID="{3DA4A08C-CC85-4B8C-A7D0-146739E0EC6B}" presName="sibSpaceFour" presStyleCnt="0"/>
      <dgm:spPr/>
    </dgm:pt>
    <dgm:pt modelId="{E0AEDC16-90B7-4CC6-8051-28681C733160}" type="pres">
      <dgm:prSet presAssocID="{7D3AAB16-A9D9-47A6-BF99-0F604867EA89}" presName="vertFour" presStyleCnt="0">
        <dgm:presLayoutVars>
          <dgm:chPref val="3"/>
        </dgm:presLayoutVars>
      </dgm:prSet>
      <dgm:spPr/>
    </dgm:pt>
    <dgm:pt modelId="{E33BAC7C-3A75-475C-AE8E-2520F4BABCEC}" type="pres">
      <dgm:prSet presAssocID="{7D3AAB16-A9D9-47A6-BF99-0F604867EA89}" presName="txFour" presStyleLbl="node4" presStyleIdx="5" presStyleCnt="10">
        <dgm:presLayoutVars>
          <dgm:chPref val="3"/>
        </dgm:presLayoutVars>
      </dgm:prSet>
      <dgm:spPr/>
    </dgm:pt>
    <dgm:pt modelId="{D70EDBED-04C2-4F7C-92CE-7ACE8A41154A}" type="pres">
      <dgm:prSet presAssocID="{7D3AAB16-A9D9-47A6-BF99-0F604867EA89}" presName="horzFour" presStyleCnt="0"/>
      <dgm:spPr/>
    </dgm:pt>
    <dgm:pt modelId="{5B319814-51FD-4B84-888B-9D28B637B512}" type="pres">
      <dgm:prSet presAssocID="{ABB841E8-F56F-4A3E-9211-626577522AC7}" presName="sibSpaceOne" presStyleCnt="0"/>
      <dgm:spPr/>
    </dgm:pt>
    <dgm:pt modelId="{B3FE67DD-82D7-4A18-8F1A-E0EF39181950}" type="pres">
      <dgm:prSet presAssocID="{224EB176-ABA4-493D-8C40-B2C09E13E35F}" presName="vertOne" presStyleCnt="0"/>
      <dgm:spPr/>
    </dgm:pt>
    <dgm:pt modelId="{53C09287-5F86-4D60-84D7-BC3F663785B7}" type="pres">
      <dgm:prSet presAssocID="{224EB176-ABA4-493D-8C40-B2C09E13E35F}" presName="txOne" presStyleLbl="node0" presStyleIdx="3" presStyleCnt="5">
        <dgm:presLayoutVars>
          <dgm:chPref val="3"/>
        </dgm:presLayoutVars>
      </dgm:prSet>
      <dgm:spPr/>
    </dgm:pt>
    <dgm:pt modelId="{724BC238-93DB-4527-ACBD-19AD10702067}" type="pres">
      <dgm:prSet presAssocID="{224EB176-ABA4-493D-8C40-B2C09E13E35F}" presName="parTransOne" presStyleCnt="0"/>
      <dgm:spPr/>
    </dgm:pt>
    <dgm:pt modelId="{7AB1C462-55C7-44D9-9949-A219109B66D8}" type="pres">
      <dgm:prSet presAssocID="{224EB176-ABA4-493D-8C40-B2C09E13E35F}" presName="horzOne" presStyleCnt="0"/>
      <dgm:spPr/>
    </dgm:pt>
    <dgm:pt modelId="{42B3A243-D875-470B-B833-B3C2FAC4AA00}" type="pres">
      <dgm:prSet presAssocID="{D0338BC2-5BC5-494D-8859-29512060ED96}" presName="vertTwo" presStyleCnt="0"/>
      <dgm:spPr/>
    </dgm:pt>
    <dgm:pt modelId="{B146E7BC-80B6-4F10-AF27-CA0A3B41DCA9}" type="pres">
      <dgm:prSet presAssocID="{D0338BC2-5BC5-494D-8859-29512060ED96}" presName="txTwo" presStyleLbl="node2" presStyleIdx="3" presStyleCnt="5">
        <dgm:presLayoutVars>
          <dgm:chPref val="3"/>
        </dgm:presLayoutVars>
      </dgm:prSet>
      <dgm:spPr/>
    </dgm:pt>
    <dgm:pt modelId="{7B5A81E7-2E35-4326-AA85-2797E1A9280A}" type="pres">
      <dgm:prSet presAssocID="{D0338BC2-5BC5-494D-8859-29512060ED96}" presName="parTransTwo" presStyleCnt="0"/>
      <dgm:spPr/>
    </dgm:pt>
    <dgm:pt modelId="{F2D44313-F450-43C9-BC7E-39A86D99E16F}" type="pres">
      <dgm:prSet presAssocID="{D0338BC2-5BC5-494D-8859-29512060ED96}" presName="horzTwo" presStyleCnt="0"/>
      <dgm:spPr/>
    </dgm:pt>
    <dgm:pt modelId="{C06C50A3-6AE5-4E8C-9DBA-66EC392EB7C4}" type="pres">
      <dgm:prSet presAssocID="{B7FD4DE3-65B5-4904-926E-415C5151CA68}" presName="vertThree" presStyleCnt="0"/>
      <dgm:spPr/>
    </dgm:pt>
    <dgm:pt modelId="{4EC3A4B7-3528-4C19-9AA5-B49A1C5A5BA0}" type="pres">
      <dgm:prSet presAssocID="{B7FD4DE3-65B5-4904-926E-415C5151CA68}" presName="txThree" presStyleLbl="node3" presStyleIdx="3" presStyleCnt="5" custLinFactNeighborX="1367" custLinFactNeighborY="-40291">
        <dgm:presLayoutVars>
          <dgm:chPref val="3"/>
        </dgm:presLayoutVars>
      </dgm:prSet>
      <dgm:spPr/>
    </dgm:pt>
    <dgm:pt modelId="{4C232E6D-A35D-4642-A637-F3114D932D22}" type="pres">
      <dgm:prSet presAssocID="{B7FD4DE3-65B5-4904-926E-415C5151CA68}" presName="parTransThree" presStyleCnt="0"/>
      <dgm:spPr/>
    </dgm:pt>
    <dgm:pt modelId="{17721BD1-818E-419A-ABCA-EAC6A15E6C95}" type="pres">
      <dgm:prSet presAssocID="{B7FD4DE3-65B5-4904-926E-415C5151CA68}" presName="horzThree" presStyleCnt="0"/>
      <dgm:spPr/>
    </dgm:pt>
    <dgm:pt modelId="{EDEF27A8-7F67-44B5-936E-705795D60FBD}" type="pres">
      <dgm:prSet presAssocID="{1EBD785B-29E5-4815-A7DE-C55F609A285B}" presName="vertFour" presStyleCnt="0">
        <dgm:presLayoutVars>
          <dgm:chPref val="3"/>
        </dgm:presLayoutVars>
      </dgm:prSet>
      <dgm:spPr/>
    </dgm:pt>
    <dgm:pt modelId="{F85D01FA-5B91-4687-AF13-DD543BC3DF36}" type="pres">
      <dgm:prSet presAssocID="{1EBD785B-29E5-4815-A7DE-C55F609A285B}" presName="txFour" presStyleLbl="node4" presStyleIdx="6" presStyleCnt="10">
        <dgm:presLayoutVars>
          <dgm:chPref val="3"/>
        </dgm:presLayoutVars>
      </dgm:prSet>
      <dgm:spPr/>
    </dgm:pt>
    <dgm:pt modelId="{C69F37D4-6909-449A-88F2-19572D83F27E}" type="pres">
      <dgm:prSet presAssocID="{1EBD785B-29E5-4815-A7DE-C55F609A285B}" presName="horzFour" presStyleCnt="0"/>
      <dgm:spPr/>
    </dgm:pt>
    <dgm:pt modelId="{C63F5F13-0990-404E-A837-CA82F325DB2A}" type="pres">
      <dgm:prSet presAssocID="{46AF0396-9437-4575-928D-C1DBCE9D697E}" presName="sibSpaceFour" presStyleCnt="0"/>
      <dgm:spPr/>
    </dgm:pt>
    <dgm:pt modelId="{79ABB88E-B88E-4FCA-BD3B-37D8326025DB}" type="pres">
      <dgm:prSet presAssocID="{837FDB38-99B5-41DF-A7BC-C4E873D3537F}" presName="vertFour" presStyleCnt="0">
        <dgm:presLayoutVars>
          <dgm:chPref val="3"/>
        </dgm:presLayoutVars>
      </dgm:prSet>
      <dgm:spPr/>
    </dgm:pt>
    <dgm:pt modelId="{646C6E36-6E27-4D3D-8E39-6D4B6F5E4DDA}" type="pres">
      <dgm:prSet presAssocID="{837FDB38-99B5-41DF-A7BC-C4E873D3537F}" presName="txFour" presStyleLbl="node4" presStyleIdx="7" presStyleCnt="10">
        <dgm:presLayoutVars>
          <dgm:chPref val="3"/>
        </dgm:presLayoutVars>
      </dgm:prSet>
      <dgm:spPr/>
    </dgm:pt>
    <dgm:pt modelId="{E705C2A5-3E57-4BC6-81F1-7AF5B2403DAA}" type="pres">
      <dgm:prSet presAssocID="{837FDB38-99B5-41DF-A7BC-C4E873D3537F}" presName="horzFour" presStyleCnt="0"/>
      <dgm:spPr/>
    </dgm:pt>
    <dgm:pt modelId="{758A9A62-0134-411E-ACB7-05FBC9D74922}" type="pres">
      <dgm:prSet presAssocID="{B82B50E1-E06A-4292-B49B-04D98426A92E}" presName="sibSpaceFour" presStyleCnt="0"/>
      <dgm:spPr/>
    </dgm:pt>
    <dgm:pt modelId="{F8B79320-E51C-401B-802D-B0BF291C7D3D}" type="pres">
      <dgm:prSet presAssocID="{E1639608-3C60-450B-BE28-445B3AB6D864}" presName="vertFour" presStyleCnt="0">
        <dgm:presLayoutVars>
          <dgm:chPref val="3"/>
        </dgm:presLayoutVars>
      </dgm:prSet>
      <dgm:spPr/>
    </dgm:pt>
    <dgm:pt modelId="{49A7E63F-F54F-4F54-B314-105F983DECCE}" type="pres">
      <dgm:prSet presAssocID="{E1639608-3C60-450B-BE28-445B3AB6D864}" presName="txFour" presStyleLbl="node4" presStyleIdx="8" presStyleCnt="10">
        <dgm:presLayoutVars>
          <dgm:chPref val="3"/>
        </dgm:presLayoutVars>
      </dgm:prSet>
      <dgm:spPr/>
    </dgm:pt>
    <dgm:pt modelId="{A035A700-521B-4282-BF9E-3BCAAC265944}" type="pres">
      <dgm:prSet presAssocID="{E1639608-3C60-450B-BE28-445B3AB6D864}" presName="horzFour" presStyleCnt="0"/>
      <dgm:spPr/>
    </dgm:pt>
    <dgm:pt modelId="{A3D4E79A-A293-49AB-9DFF-95AA476DACDE}" type="pres">
      <dgm:prSet presAssocID="{7C360193-AE5E-4D21-A390-7D8C5940F098}" presName="sibSpaceOne" presStyleCnt="0"/>
      <dgm:spPr/>
    </dgm:pt>
    <dgm:pt modelId="{2262A806-6114-42CE-A117-4267184322D2}" type="pres">
      <dgm:prSet presAssocID="{7CAD0951-DE00-4A23-817B-AA75014D8119}" presName="vertOne" presStyleCnt="0"/>
      <dgm:spPr/>
    </dgm:pt>
    <dgm:pt modelId="{DB142012-0BAD-46A4-BCAE-057D7D542492}" type="pres">
      <dgm:prSet presAssocID="{7CAD0951-DE00-4A23-817B-AA75014D8119}" presName="txOne" presStyleLbl="node0" presStyleIdx="4" presStyleCnt="5">
        <dgm:presLayoutVars>
          <dgm:chPref val="3"/>
        </dgm:presLayoutVars>
      </dgm:prSet>
      <dgm:spPr/>
    </dgm:pt>
    <dgm:pt modelId="{D8B2AFF4-F6EB-48DA-A5F5-E50128AA3B65}" type="pres">
      <dgm:prSet presAssocID="{7CAD0951-DE00-4A23-817B-AA75014D8119}" presName="parTransOne" presStyleCnt="0"/>
      <dgm:spPr/>
    </dgm:pt>
    <dgm:pt modelId="{39725926-7383-4DFA-A062-3C8C19ED617A}" type="pres">
      <dgm:prSet presAssocID="{7CAD0951-DE00-4A23-817B-AA75014D8119}" presName="horzOne" presStyleCnt="0"/>
      <dgm:spPr/>
    </dgm:pt>
    <dgm:pt modelId="{7E04882E-C982-4B3F-B8F5-4A84E590FE25}" type="pres">
      <dgm:prSet presAssocID="{A675DA0E-B6A6-41AE-B011-D1BF149E8BC3}" presName="vertTwo" presStyleCnt="0"/>
      <dgm:spPr/>
    </dgm:pt>
    <dgm:pt modelId="{DC659BA3-25C6-4724-8364-7A92E817C972}" type="pres">
      <dgm:prSet presAssocID="{A675DA0E-B6A6-41AE-B011-D1BF149E8BC3}" presName="txTwo" presStyleLbl="node2" presStyleIdx="4" presStyleCnt="5">
        <dgm:presLayoutVars>
          <dgm:chPref val="3"/>
        </dgm:presLayoutVars>
      </dgm:prSet>
      <dgm:spPr/>
    </dgm:pt>
    <dgm:pt modelId="{0D244DE1-B6C6-47FB-8EF8-FA6C850ADF2C}" type="pres">
      <dgm:prSet presAssocID="{A675DA0E-B6A6-41AE-B011-D1BF149E8BC3}" presName="parTransTwo" presStyleCnt="0"/>
      <dgm:spPr/>
    </dgm:pt>
    <dgm:pt modelId="{83B3305C-55F2-4D15-B7D5-AF81018EB8BE}" type="pres">
      <dgm:prSet presAssocID="{A675DA0E-B6A6-41AE-B011-D1BF149E8BC3}" presName="horzTwo" presStyleCnt="0"/>
      <dgm:spPr/>
    </dgm:pt>
    <dgm:pt modelId="{6C72B06E-C142-43A1-95A9-6179CEB06635}" type="pres">
      <dgm:prSet presAssocID="{62C94BCE-EBE7-4C76-8A90-E0216840B372}" presName="vertThree" presStyleCnt="0"/>
      <dgm:spPr/>
    </dgm:pt>
    <dgm:pt modelId="{E3871DA4-B176-431A-A665-F7088907439D}" type="pres">
      <dgm:prSet presAssocID="{62C94BCE-EBE7-4C76-8A90-E0216840B372}" presName="txThree" presStyleLbl="node3" presStyleIdx="4" presStyleCnt="5">
        <dgm:presLayoutVars>
          <dgm:chPref val="3"/>
        </dgm:presLayoutVars>
      </dgm:prSet>
      <dgm:spPr/>
    </dgm:pt>
    <dgm:pt modelId="{6B952903-14BD-44D3-A124-FAF3E9752F9A}" type="pres">
      <dgm:prSet presAssocID="{62C94BCE-EBE7-4C76-8A90-E0216840B372}" presName="parTransThree" presStyleCnt="0"/>
      <dgm:spPr/>
    </dgm:pt>
    <dgm:pt modelId="{DA67679D-E195-4184-B942-EE9745F7A127}" type="pres">
      <dgm:prSet presAssocID="{62C94BCE-EBE7-4C76-8A90-E0216840B372}" presName="horzThree" presStyleCnt="0"/>
      <dgm:spPr/>
    </dgm:pt>
    <dgm:pt modelId="{3CFB2339-A00B-4BE4-ADC6-E307B272E07E}" type="pres">
      <dgm:prSet presAssocID="{63CDD1EA-766B-4F62-A630-3E3AE4E92E99}" presName="vertFour" presStyleCnt="0">
        <dgm:presLayoutVars>
          <dgm:chPref val="3"/>
        </dgm:presLayoutVars>
      </dgm:prSet>
      <dgm:spPr/>
    </dgm:pt>
    <dgm:pt modelId="{CE106573-8FAB-4E7B-A21F-293AB46D03C7}" type="pres">
      <dgm:prSet presAssocID="{63CDD1EA-766B-4F62-A630-3E3AE4E92E99}" presName="txFour" presStyleLbl="node4" presStyleIdx="9" presStyleCnt="10">
        <dgm:presLayoutVars>
          <dgm:chPref val="3"/>
        </dgm:presLayoutVars>
      </dgm:prSet>
      <dgm:spPr/>
    </dgm:pt>
    <dgm:pt modelId="{B20AF441-586F-4F0A-A1BA-FABAF8B2A882}" type="pres">
      <dgm:prSet presAssocID="{63CDD1EA-766B-4F62-A630-3E3AE4E92E99}" presName="horzFour" presStyleCnt="0"/>
      <dgm:spPr/>
    </dgm:pt>
  </dgm:ptLst>
  <dgm:cxnLst>
    <dgm:cxn modelId="{248BFF0F-02D9-4260-93CC-9B0B029727AC}" srcId="{A675DA0E-B6A6-41AE-B011-D1BF149E8BC3}" destId="{62C94BCE-EBE7-4C76-8A90-E0216840B372}" srcOrd="0" destOrd="0" parTransId="{070E373A-662B-47A4-831F-3E9F71C11423}" sibTransId="{98CC3AD0-05A2-4EB9-B6AF-C2DA17838A2F}"/>
    <dgm:cxn modelId="{A95B9A1F-685C-41E3-8C6D-57D2A6ED9106}" type="presOf" srcId="{A08B2753-EABB-4ACE-B47E-1EE1F8D09B67}" destId="{9CE05089-3C02-4270-8943-491162D280DA}" srcOrd="0" destOrd="0" presId="urn:microsoft.com/office/officeart/2005/8/layout/hierarchy4"/>
    <dgm:cxn modelId="{D9420A23-3484-4872-ACF4-D9C7AAD6CBDD}" type="presOf" srcId="{4073AA83-B7C1-4F4D-AAA2-200041E656E8}" destId="{6900263B-DFA6-4C1D-A073-9526C51070DE}" srcOrd="0" destOrd="0" presId="urn:microsoft.com/office/officeart/2005/8/layout/hierarchy4"/>
    <dgm:cxn modelId="{D94F2F27-8024-4ED3-A087-65E6EE8216F2}" type="presOf" srcId="{62C94BCE-EBE7-4C76-8A90-E0216840B372}" destId="{E3871DA4-B176-431A-A665-F7088907439D}" srcOrd="0" destOrd="0" presId="urn:microsoft.com/office/officeart/2005/8/layout/hierarchy4"/>
    <dgm:cxn modelId="{EB08F92B-47E9-491F-802E-EB36CE5F2AE1}" srcId="{B7FD4DE3-65B5-4904-926E-415C5151CA68}" destId="{E1639608-3C60-450B-BE28-445B3AB6D864}" srcOrd="2" destOrd="0" parTransId="{ADE0E749-C7F4-469A-A264-B6B5779A215F}" sibTransId="{EA218A5C-0B5D-4B2E-85C3-B8157C901409}"/>
    <dgm:cxn modelId="{575C0B34-BF4A-4FFD-B759-85944B76B631}" srcId="{4983C601-7EC8-4C2B-A692-ECB9818F530B}" destId="{A08B2753-EABB-4ACE-B47E-1EE1F8D09B67}" srcOrd="1" destOrd="0" parTransId="{FA3432EE-B573-444A-AAB3-F65BD0CD61A7}" sibTransId="{2DEB6D6F-4813-49CC-A893-9B55E4B2352F}"/>
    <dgm:cxn modelId="{EC51E334-57F7-4790-BE6C-2FF8C3EC97C4}" type="presOf" srcId="{B7FD4DE3-65B5-4904-926E-415C5151CA68}" destId="{4EC3A4B7-3528-4C19-9AA5-B49A1C5A5BA0}" srcOrd="0" destOrd="0" presId="urn:microsoft.com/office/officeart/2005/8/layout/hierarchy4"/>
    <dgm:cxn modelId="{3DD23736-D831-4ECA-949C-E9A8D830935D}" type="presOf" srcId="{A9CFFB13-A169-4A48-BF02-EAA8F9B8E827}" destId="{15CFD33D-3A43-4F55-87D6-1E05E7FEAFB7}" srcOrd="0" destOrd="0" presId="urn:microsoft.com/office/officeart/2005/8/layout/hierarchy4"/>
    <dgm:cxn modelId="{AE43763A-3744-4937-AD7B-0C8BDA539625}" srcId="{224EB176-ABA4-493D-8C40-B2C09E13E35F}" destId="{D0338BC2-5BC5-494D-8859-29512060ED96}" srcOrd="0" destOrd="0" parTransId="{9EC721C5-9870-46D6-A5F8-44AB40847B9D}" sibTransId="{7908B43C-F597-40AE-9814-9311098A82C7}"/>
    <dgm:cxn modelId="{BDC0F53A-69E5-4A8C-9129-AE1B1701FB95}" srcId="{B07BE7C8-B425-47D5-B1B8-273513756BFC}" destId="{4983C601-7EC8-4C2B-A692-ECB9818F530B}" srcOrd="0" destOrd="0" parTransId="{926D9CE5-DCA3-46E8-A440-95BCCBC08C61}" sibTransId="{3B971123-1C1D-4C99-9C65-D75E909E48CC}"/>
    <dgm:cxn modelId="{11C4543B-E091-4CA2-9B8F-02F7AFDD2A63}" type="presOf" srcId="{50A0746E-1F8D-4B6C-AC36-DB083997A9C4}" destId="{DC620169-0BC1-4661-8D68-B2CAFB3BF521}" srcOrd="0" destOrd="0" presId="urn:microsoft.com/office/officeart/2005/8/layout/hierarchy4"/>
    <dgm:cxn modelId="{7DA0CC3C-BE22-44EF-A953-1B7386F1F3F7}" srcId="{5B883CED-AB7B-4310-8B05-B6CB1E8A4E03}" destId="{F542302C-989D-4A87-94FA-514E60B61496}" srcOrd="0" destOrd="0" parTransId="{7BD5A33E-599F-4EA9-B093-A60C5E241150}" sibTransId="{94055EDB-C8A4-4EED-911F-2006870B595B}"/>
    <dgm:cxn modelId="{7FB5FB62-FD93-4EAA-A96B-DF6A3F75FD73}" srcId="{ECDF3AA3-DF64-4FC4-A499-A5CA8CBB0812}" destId="{CE89D81D-BE70-4B20-907D-B214B3DE829C}" srcOrd="0" destOrd="0" parTransId="{236830FA-2803-45FB-AE16-674D7E4CF390}" sibTransId="{F8BCA4FB-062A-446E-BA0B-B3F882B6DDAA}"/>
    <dgm:cxn modelId="{29B51465-C3B5-4FFF-ABE3-F509D8F39B52}" type="presOf" srcId="{1EBD785B-29E5-4815-A7DE-C55F609A285B}" destId="{F85D01FA-5B91-4687-AF13-DD543BC3DF36}" srcOrd="0" destOrd="0" presId="urn:microsoft.com/office/officeart/2005/8/layout/hierarchy4"/>
    <dgm:cxn modelId="{37F00D6A-0FEA-4831-83C4-8FE999A43E97}" type="presOf" srcId="{D0338BC2-5BC5-494D-8859-29512060ED96}" destId="{B146E7BC-80B6-4F10-AF27-CA0A3B41DCA9}" srcOrd="0" destOrd="0" presId="urn:microsoft.com/office/officeart/2005/8/layout/hierarchy4"/>
    <dgm:cxn modelId="{903DFA6E-3684-46EB-BB21-3BB36EA9213C}" type="presOf" srcId="{F253140A-EC97-4E30-9CB4-E02D757B2505}" destId="{1665EC62-D736-4D49-8F11-40C02899CD7A}" srcOrd="0" destOrd="0" presId="urn:microsoft.com/office/officeart/2005/8/layout/hierarchy4"/>
    <dgm:cxn modelId="{C9F0476F-CAB7-4D89-A608-E77B61EF7A9A}" type="presOf" srcId="{F542302C-989D-4A87-94FA-514E60B61496}" destId="{7D0CA826-D807-41DB-92F4-27466FCEB804}" srcOrd="0" destOrd="0" presId="urn:microsoft.com/office/officeart/2005/8/layout/hierarchy4"/>
    <dgm:cxn modelId="{86390870-ECB9-4A64-BC51-A2140490847A}" type="presOf" srcId="{ECDF3AA3-DF64-4FC4-A499-A5CA8CBB0812}" destId="{95EBCBDF-6709-480B-92D5-E703572DB39E}" srcOrd="0" destOrd="0" presId="urn:microsoft.com/office/officeart/2005/8/layout/hierarchy4"/>
    <dgm:cxn modelId="{F18F6750-472A-41F7-A7FC-C6033A12AE2C}" srcId="{8F62255D-95BB-41F8-B83E-472348A965CA}" destId="{50A0746E-1F8D-4B6C-AC36-DB083997A9C4}" srcOrd="0" destOrd="0" parTransId="{0771F4A3-AF99-4E05-8990-F5C676993F54}" sibTransId="{5D6E1E86-D08C-4905-84FA-A5BEC7B6CB38}"/>
    <dgm:cxn modelId="{D6056D55-8FCE-4B1C-9D14-17EC8E921C9A}" srcId="{50A0746E-1F8D-4B6C-AC36-DB083997A9C4}" destId="{A9CFFB13-A169-4A48-BF02-EAA8F9B8E827}" srcOrd="0" destOrd="0" parTransId="{11FC44A4-DE56-460F-8397-4EE1CC38323D}" sibTransId="{3DA4A08C-CC85-4B8C-A7D0-146739E0EC6B}"/>
    <dgm:cxn modelId="{A9BC6559-A408-4844-BE18-A77D34EFA959}" type="presOf" srcId="{E1639608-3C60-450B-BE28-445B3AB6D864}" destId="{49A7E63F-F54F-4F54-B314-105F983DECCE}" srcOrd="0" destOrd="0" presId="urn:microsoft.com/office/officeart/2005/8/layout/hierarchy4"/>
    <dgm:cxn modelId="{80316F79-B6A8-4F4B-8BF9-2292190A5116}" srcId="{B7FD4DE3-65B5-4904-926E-415C5151CA68}" destId="{837FDB38-99B5-41DF-A7BC-C4E873D3537F}" srcOrd="1" destOrd="0" parTransId="{3B3AE364-A6C8-4869-80ED-9037A8DC04FB}" sibTransId="{B82B50E1-E06A-4292-B49B-04D98426A92E}"/>
    <dgm:cxn modelId="{485A4D7E-8DFD-4B57-85A1-1FC2D6AC27C5}" type="presOf" srcId="{4983C601-7EC8-4C2B-A692-ECB9818F530B}" destId="{BFDB94CF-7D70-4DA8-B385-4C2F7FD7BE80}" srcOrd="0" destOrd="0" presId="urn:microsoft.com/office/officeart/2005/8/layout/hierarchy4"/>
    <dgm:cxn modelId="{B40DB97E-24E2-4130-99E5-1CB263E71792}" type="presOf" srcId="{63CDD1EA-766B-4F62-A630-3E3AE4E92E99}" destId="{CE106573-8FAB-4E7B-A21F-293AB46D03C7}" srcOrd="0" destOrd="0" presId="urn:microsoft.com/office/officeart/2005/8/layout/hierarchy4"/>
    <dgm:cxn modelId="{9C25597F-FE0A-4AFE-9AEC-61C48240C39C}" type="presOf" srcId="{B07BE7C8-B425-47D5-B1B8-273513756BFC}" destId="{D92BB4D2-97C5-4BE0-BE55-4B3A9EBF15FC}" srcOrd="0" destOrd="0" presId="urn:microsoft.com/office/officeart/2005/8/layout/hierarchy4"/>
    <dgm:cxn modelId="{20A98183-AB78-42CE-B8D3-C5923F8CE958}" srcId="{4983C601-7EC8-4C2B-A692-ECB9818F530B}" destId="{4073AA83-B7C1-4F4D-AAA2-200041E656E8}" srcOrd="0" destOrd="0" parTransId="{6366A649-C14E-46DE-9D14-F9A3CD8F2A96}" sibTransId="{87E43838-B92A-4D24-8043-632625585DA7}"/>
    <dgm:cxn modelId="{17EAD685-3E69-455F-830E-D605B7A8D123}" srcId="{7CAD0951-DE00-4A23-817B-AA75014D8119}" destId="{A675DA0E-B6A6-41AE-B011-D1BF149E8BC3}" srcOrd="0" destOrd="0" parTransId="{AA418E4B-1741-429F-8AD9-2A11890E6518}" sibTransId="{87D7DBCA-1923-41EA-B15E-04768391952F}"/>
    <dgm:cxn modelId="{B1044889-131E-4C23-BEDA-CA053917C472}" srcId="{ECDF3AA3-DF64-4FC4-A499-A5CA8CBB0812}" destId="{3EDD62A5-37C9-4886-AABE-89DD6A0E6EFB}" srcOrd="1" destOrd="0" parTransId="{F22F7FD2-E74F-4037-AC28-F1F83B2E7F67}" sibTransId="{96ABA14D-8542-441C-BC86-E0F5515C8FE4}"/>
    <dgm:cxn modelId="{A4FE7E8A-4DE4-4253-BC73-98F1EEE8CBCD}" type="presOf" srcId="{837FDB38-99B5-41DF-A7BC-C4E873D3537F}" destId="{646C6E36-6E27-4D3D-8E39-6D4B6F5E4DDA}" srcOrd="0" destOrd="0" presId="urn:microsoft.com/office/officeart/2005/8/layout/hierarchy4"/>
    <dgm:cxn modelId="{E8931492-3872-4067-9F03-DFFFFA6BBACE}" type="presOf" srcId="{7D3AAB16-A9D9-47A6-BF99-0F604867EA89}" destId="{E33BAC7C-3A75-475C-AE8E-2520F4BABCEC}" srcOrd="0" destOrd="0" presId="urn:microsoft.com/office/officeart/2005/8/layout/hierarchy4"/>
    <dgm:cxn modelId="{A9C23598-FC86-40C3-810C-A320F6D9DF2B}" srcId="{F253140A-EC97-4E30-9CB4-E02D757B2505}" destId="{8F62255D-95BB-41F8-B83E-472348A965CA}" srcOrd="0" destOrd="0" parTransId="{DD660E4B-8965-4810-A8D1-090E311EDAD1}" sibTransId="{8CE22330-1E95-4198-871B-F4604D809BAA}"/>
    <dgm:cxn modelId="{1D07D7A7-8441-4A00-97BF-FCF6AC78A844}" type="presOf" srcId="{E32160B6-1CF2-464B-B9E4-5F268E14C1DF}" destId="{FBA27044-2917-4407-8125-26C4C2C7BDA7}" srcOrd="0" destOrd="0" presId="urn:microsoft.com/office/officeart/2005/8/layout/hierarchy4"/>
    <dgm:cxn modelId="{B88C84AC-02D1-4B0B-AD9C-63F1E76F6C8F}" srcId="{0AF020D9-679D-4785-9023-82E1546BD3D8}" destId="{ECDF3AA3-DF64-4FC4-A499-A5CA8CBB0812}" srcOrd="0" destOrd="0" parTransId="{0E86A2DB-2978-496A-836C-CC06F08E239A}" sibTransId="{75F1A807-BCA5-4BA6-988A-6B1E0ED48311}"/>
    <dgm:cxn modelId="{888205AD-7217-45B0-846F-334D3DF04CDA}" type="presOf" srcId="{0AF020D9-679D-4785-9023-82E1546BD3D8}" destId="{93A82231-C337-40F8-AE7B-B9CFE8066CE3}" srcOrd="0" destOrd="0" presId="urn:microsoft.com/office/officeart/2005/8/layout/hierarchy4"/>
    <dgm:cxn modelId="{36D9EFAD-FD48-43D5-B1E1-1C108FB9EC1B}" type="presOf" srcId="{224EB176-ABA4-493D-8C40-B2C09E13E35F}" destId="{53C09287-5F86-4D60-84D7-BC3F663785B7}" srcOrd="0" destOrd="0" presId="urn:microsoft.com/office/officeart/2005/8/layout/hierarchy4"/>
    <dgm:cxn modelId="{7570BEB1-FF3E-453B-B870-27DF91175FCB}" type="presOf" srcId="{7CAD0951-DE00-4A23-817B-AA75014D8119}" destId="{DB142012-0BAD-46A4-BCAE-057D7D542492}" srcOrd="0" destOrd="0" presId="urn:microsoft.com/office/officeart/2005/8/layout/hierarchy4"/>
    <dgm:cxn modelId="{F46CE3C9-780D-453D-8846-765264AB1BA1}" srcId="{E32160B6-1CF2-464B-B9E4-5F268E14C1DF}" destId="{0AF020D9-679D-4785-9023-82E1546BD3D8}" srcOrd="0" destOrd="0" parTransId="{190521EA-53AF-4F38-A4D4-3F65E1DFD2DF}" sibTransId="{FE60E751-69A6-4CA0-A94F-2AECDB0205C9}"/>
    <dgm:cxn modelId="{90C0D3CB-B342-4819-A4FF-9DA468E2B797}" srcId="{5B883CED-AB7B-4310-8B05-B6CB1E8A4E03}" destId="{E32160B6-1CF2-464B-B9E4-5F268E14C1DF}" srcOrd="1" destOrd="0" parTransId="{55C0D957-2E00-4168-9ED7-017252C61D16}" sibTransId="{5E130494-52BB-4129-B28B-79455DA080C1}"/>
    <dgm:cxn modelId="{E827AFCC-66EC-4D42-AA61-66FFC1C1FC09}" srcId="{5B883CED-AB7B-4310-8B05-B6CB1E8A4E03}" destId="{F253140A-EC97-4E30-9CB4-E02D757B2505}" srcOrd="2" destOrd="0" parTransId="{31755340-DA3E-4A80-8A1A-C62CFEA8AC3F}" sibTransId="{ABB841E8-F56F-4A3E-9211-626577522AC7}"/>
    <dgm:cxn modelId="{37370BCE-6408-449E-B985-04D10A0B25DC}" srcId="{B7FD4DE3-65B5-4904-926E-415C5151CA68}" destId="{1EBD785B-29E5-4815-A7DE-C55F609A285B}" srcOrd="0" destOrd="0" parTransId="{7C70119E-A28F-424D-A860-45409FC7945A}" sibTransId="{46AF0396-9437-4575-928D-C1DBCE9D697E}"/>
    <dgm:cxn modelId="{FA8AADCE-EE3E-4BE3-BDF3-1FDABF8CC971}" srcId="{50A0746E-1F8D-4B6C-AC36-DB083997A9C4}" destId="{7D3AAB16-A9D9-47A6-BF99-0F604867EA89}" srcOrd="1" destOrd="0" parTransId="{DBD6A874-1AAB-455D-B622-96D6B0400904}" sibTransId="{AB87446C-E42A-4697-BAB0-8D3160CCFA4A}"/>
    <dgm:cxn modelId="{1D9A81CF-938A-473F-9945-9B52F60AACA6}" type="presOf" srcId="{8F62255D-95BB-41F8-B83E-472348A965CA}" destId="{84B053DF-F76D-4460-B249-B0C54D32E9F0}" srcOrd="0" destOrd="0" presId="urn:microsoft.com/office/officeart/2005/8/layout/hierarchy4"/>
    <dgm:cxn modelId="{294709D1-89BF-4425-B250-101C14A406F9}" srcId="{62C94BCE-EBE7-4C76-8A90-E0216840B372}" destId="{63CDD1EA-766B-4F62-A630-3E3AE4E92E99}" srcOrd="0" destOrd="0" parTransId="{95ADE619-30B0-4058-899F-CD0A0A270C8A}" sibTransId="{04AFD959-BC3F-499F-A43B-ECEC7B283BF7}"/>
    <dgm:cxn modelId="{C2FD30D3-60DB-4E46-9A65-71494642ABF1}" srcId="{5B883CED-AB7B-4310-8B05-B6CB1E8A4E03}" destId="{224EB176-ABA4-493D-8C40-B2C09E13E35F}" srcOrd="3" destOrd="0" parTransId="{0992352D-2868-4B98-BE66-E9B878283B3D}" sibTransId="{7C360193-AE5E-4D21-A390-7D8C5940F098}"/>
    <dgm:cxn modelId="{6DC907DE-1A52-4BCF-97E6-607CE9E90CBB}" type="presOf" srcId="{A675DA0E-B6A6-41AE-B011-D1BF149E8BC3}" destId="{DC659BA3-25C6-4724-8364-7A92E817C972}" srcOrd="0" destOrd="0" presId="urn:microsoft.com/office/officeart/2005/8/layout/hierarchy4"/>
    <dgm:cxn modelId="{71C257E6-DD38-43EF-890C-B122EE93CC69}" type="presOf" srcId="{3EDD62A5-37C9-4886-AABE-89DD6A0E6EFB}" destId="{76A02F86-CD92-439F-8E50-811667646CE0}" srcOrd="0" destOrd="0" presId="urn:microsoft.com/office/officeart/2005/8/layout/hierarchy4"/>
    <dgm:cxn modelId="{A20FB1E7-47FC-43A1-989A-A3F36746B9B4}" type="presOf" srcId="{5B883CED-AB7B-4310-8B05-B6CB1E8A4E03}" destId="{5E1A1869-E1FD-4852-82B1-92D90ACC30A5}" srcOrd="0" destOrd="0" presId="urn:microsoft.com/office/officeart/2005/8/layout/hierarchy4"/>
    <dgm:cxn modelId="{FB675BEF-978D-4F77-9190-2D810956770D}" type="presOf" srcId="{CE89D81D-BE70-4B20-907D-B214B3DE829C}" destId="{33F71FE9-9267-43AF-BE25-CE71A8313AF0}" srcOrd="0" destOrd="0" presId="urn:microsoft.com/office/officeart/2005/8/layout/hierarchy4"/>
    <dgm:cxn modelId="{7A5B31F7-7F91-49D4-BD52-66C1D3589763}" srcId="{5B883CED-AB7B-4310-8B05-B6CB1E8A4E03}" destId="{7CAD0951-DE00-4A23-817B-AA75014D8119}" srcOrd="4" destOrd="0" parTransId="{D9EAC60E-E61C-4649-BA82-13403CC7A06F}" sibTransId="{20EE6626-1350-4091-898B-4BE5AC9C5DCF}"/>
    <dgm:cxn modelId="{151675F8-03FE-46C7-A283-90CA1FF2465F}" srcId="{D0338BC2-5BC5-494D-8859-29512060ED96}" destId="{B7FD4DE3-65B5-4904-926E-415C5151CA68}" srcOrd="0" destOrd="0" parTransId="{CD0CB405-D1F2-4548-805C-DBE51AC120AF}" sibTransId="{4A771A5F-218A-4687-8C8F-98EA3523AB4E}"/>
    <dgm:cxn modelId="{0095FBFA-9B52-45FD-BB8A-A2CA55DE55C5}" srcId="{F542302C-989D-4A87-94FA-514E60B61496}" destId="{B07BE7C8-B425-47D5-B1B8-273513756BFC}" srcOrd="0" destOrd="0" parTransId="{C6BCD74D-1639-4CC5-BF23-E443E914CF5D}" sibTransId="{EA7890BD-2E7B-4369-90E0-0F7AC4A3D243}"/>
    <dgm:cxn modelId="{C35629E0-E549-4CD6-BCF2-DC3EAEBC583B}" type="presParOf" srcId="{5E1A1869-E1FD-4852-82B1-92D90ACC30A5}" destId="{62A77E97-42BB-46DB-B4DB-4CF9CD60F679}" srcOrd="0" destOrd="0" presId="urn:microsoft.com/office/officeart/2005/8/layout/hierarchy4"/>
    <dgm:cxn modelId="{C201C302-C2D8-4A0E-8CD8-68C2C7010054}" type="presParOf" srcId="{62A77E97-42BB-46DB-B4DB-4CF9CD60F679}" destId="{7D0CA826-D807-41DB-92F4-27466FCEB804}" srcOrd="0" destOrd="0" presId="urn:microsoft.com/office/officeart/2005/8/layout/hierarchy4"/>
    <dgm:cxn modelId="{136EBC38-AA33-49AA-94C7-E2707DE5AD5A}" type="presParOf" srcId="{62A77E97-42BB-46DB-B4DB-4CF9CD60F679}" destId="{E3AC0BAF-F25C-4BB5-8ACB-32E316CB2886}" srcOrd="1" destOrd="0" presId="urn:microsoft.com/office/officeart/2005/8/layout/hierarchy4"/>
    <dgm:cxn modelId="{C7890575-8E47-402E-9AF9-26CB7485C6E3}" type="presParOf" srcId="{62A77E97-42BB-46DB-B4DB-4CF9CD60F679}" destId="{58F61040-4238-4126-98DD-C64C834939EE}" srcOrd="2" destOrd="0" presId="urn:microsoft.com/office/officeart/2005/8/layout/hierarchy4"/>
    <dgm:cxn modelId="{6485FB62-17AD-4D7C-B50B-827810709FCC}" type="presParOf" srcId="{58F61040-4238-4126-98DD-C64C834939EE}" destId="{DFA0E7F8-4D86-4791-9686-95212B0DB935}" srcOrd="0" destOrd="0" presId="urn:microsoft.com/office/officeart/2005/8/layout/hierarchy4"/>
    <dgm:cxn modelId="{8BC7FBC5-16A3-46EA-B0CF-4DA4F22238C8}" type="presParOf" srcId="{DFA0E7F8-4D86-4791-9686-95212B0DB935}" destId="{D92BB4D2-97C5-4BE0-BE55-4B3A9EBF15FC}" srcOrd="0" destOrd="0" presId="urn:microsoft.com/office/officeart/2005/8/layout/hierarchy4"/>
    <dgm:cxn modelId="{92CE69F8-C4DC-4427-92E0-0CBF9D89DB83}" type="presParOf" srcId="{DFA0E7F8-4D86-4791-9686-95212B0DB935}" destId="{1E5A886D-CA2B-40DE-BE76-55A6FD447140}" srcOrd="1" destOrd="0" presId="urn:microsoft.com/office/officeart/2005/8/layout/hierarchy4"/>
    <dgm:cxn modelId="{B409EE07-961B-4AE9-84FD-9637E384F706}" type="presParOf" srcId="{DFA0E7F8-4D86-4791-9686-95212B0DB935}" destId="{393E8C84-BB58-4EB5-8E67-FDB99B63ED4C}" srcOrd="2" destOrd="0" presId="urn:microsoft.com/office/officeart/2005/8/layout/hierarchy4"/>
    <dgm:cxn modelId="{E8998349-312D-4611-8AC4-011629B56A9A}" type="presParOf" srcId="{393E8C84-BB58-4EB5-8E67-FDB99B63ED4C}" destId="{8116F30E-99D6-4F95-B352-EBA4EDAE145C}" srcOrd="0" destOrd="0" presId="urn:microsoft.com/office/officeart/2005/8/layout/hierarchy4"/>
    <dgm:cxn modelId="{8BA52AFD-D1A9-4742-B262-5BA40C44453C}" type="presParOf" srcId="{8116F30E-99D6-4F95-B352-EBA4EDAE145C}" destId="{BFDB94CF-7D70-4DA8-B385-4C2F7FD7BE80}" srcOrd="0" destOrd="0" presId="urn:microsoft.com/office/officeart/2005/8/layout/hierarchy4"/>
    <dgm:cxn modelId="{7EF80AEC-DC0B-40DE-9FF2-A782EB2EB973}" type="presParOf" srcId="{8116F30E-99D6-4F95-B352-EBA4EDAE145C}" destId="{3A2D062C-E34B-46BF-8C33-ED4E502E3C5B}" srcOrd="1" destOrd="0" presId="urn:microsoft.com/office/officeart/2005/8/layout/hierarchy4"/>
    <dgm:cxn modelId="{B24669F1-A652-42EF-A1AA-1229E69A0561}" type="presParOf" srcId="{8116F30E-99D6-4F95-B352-EBA4EDAE145C}" destId="{39F8B45C-57B3-48E0-B445-79E2E4EE628A}" srcOrd="2" destOrd="0" presId="urn:microsoft.com/office/officeart/2005/8/layout/hierarchy4"/>
    <dgm:cxn modelId="{08635368-6059-431C-A763-080A465BBA08}" type="presParOf" srcId="{39F8B45C-57B3-48E0-B445-79E2E4EE628A}" destId="{7FE726F7-7F57-4DCF-BDC6-AFB9E48C25C5}" srcOrd="0" destOrd="0" presId="urn:microsoft.com/office/officeart/2005/8/layout/hierarchy4"/>
    <dgm:cxn modelId="{ED70D140-8A2E-4F08-87D2-C70EDF73A6E7}" type="presParOf" srcId="{7FE726F7-7F57-4DCF-BDC6-AFB9E48C25C5}" destId="{6900263B-DFA6-4C1D-A073-9526C51070DE}" srcOrd="0" destOrd="0" presId="urn:microsoft.com/office/officeart/2005/8/layout/hierarchy4"/>
    <dgm:cxn modelId="{0008D4A9-E557-4E76-B658-30DFD2C0393D}" type="presParOf" srcId="{7FE726F7-7F57-4DCF-BDC6-AFB9E48C25C5}" destId="{3F5175E2-53BB-4466-AF86-6D44DABFB0EA}" srcOrd="1" destOrd="0" presId="urn:microsoft.com/office/officeart/2005/8/layout/hierarchy4"/>
    <dgm:cxn modelId="{93718F78-1661-46DA-A99E-59E61873EB32}" type="presParOf" srcId="{39F8B45C-57B3-48E0-B445-79E2E4EE628A}" destId="{3F32EC9C-4805-475B-9AD6-71A13E9232FA}" srcOrd="1" destOrd="0" presId="urn:microsoft.com/office/officeart/2005/8/layout/hierarchy4"/>
    <dgm:cxn modelId="{51928385-B4A6-46E5-BED6-BE97077DB4E0}" type="presParOf" srcId="{39F8B45C-57B3-48E0-B445-79E2E4EE628A}" destId="{5DBD1C90-2D86-4A06-AE38-2AAACAB3F12E}" srcOrd="2" destOrd="0" presId="urn:microsoft.com/office/officeart/2005/8/layout/hierarchy4"/>
    <dgm:cxn modelId="{930D0528-076D-47FC-A813-937E3170C3C2}" type="presParOf" srcId="{5DBD1C90-2D86-4A06-AE38-2AAACAB3F12E}" destId="{9CE05089-3C02-4270-8943-491162D280DA}" srcOrd="0" destOrd="0" presId="urn:microsoft.com/office/officeart/2005/8/layout/hierarchy4"/>
    <dgm:cxn modelId="{82207497-25E2-4CFF-B448-35F80652FD7D}" type="presParOf" srcId="{5DBD1C90-2D86-4A06-AE38-2AAACAB3F12E}" destId="{75A902A3-1E72-463B-9A17-2BC7A0A4DB18}" srcOrd="1" destOrd="0" presId="urn:microsoft.com/office/officeart/2005/8/layout/hierarchy4"/>
    <dgm:cxn modelId="{4EA721F7-3C40-4760-A33E-C48D8FAEC6F1}" type="presParOf" srcId="{5E1A1869-E1FD-4852-82B1-92D90ACC30A5}" destId="{325C7C15-A5AA-498B-BE95-DED5AC69C8E4}" srcOrd="1" destOrd="0" presId="urn:microsoft.com/office/officeart/2005/8/layout/hierarchy4"/>
    <dgm:cxn modelId="{995C09E5-AED6-4D43-B677-354C565B38F1}" type="presParOf" srcId="{5E1A1869-E1FD-4852-82B1-92D90ACC30A5}" destId="{A877BFC6-1456-4850-82C2-7A25EC8BBC16}" srcOrd="2" destOrd="0" presId="urn:microsoft.com/office/officeart/2005/8/layout/hierarchy4"/>
    <dgm:cxn modelId="{CE376522-0BA8-46C7-96E8-76CCDE37CEE1}" type="presParOf" srcId="{A877BFC6-1456-4850-82C2-7A25EC8BBC16}" destId="{FBA27044-2917-4407-8125-26C4C2C7BDA7}" srcOrd="0" destOrd="0" presId="urn:microsoft.com/office/officeart/2005/8/layout/hierarchy4"/>
    <dgm:cxn modelId="{D24AABFE-9EA0-41BE-A613-CA76D0043FB1}" type="presParOf" srcId="{A877BFC6-1456-4850-82C2-7A25EC8BBC16}" destId="{18EC63F6-068D-4657-B064-95605EF1B3AA}" srcOrd="1" destOrd="0" presId="urn:microsoft.com/office/officeart/2005/8/layout/hierarchy4"/>
    <dgm:cxn modelId="{E0436B00-DEA4-4B57-B9C0-68F5C028C65B}" type="presParOf" srcId="{A877BFC6-1456-4850-82C2-7A25EC8BBC16}" destId="{61CA90D9-4400-4538-AE31-27D0A2B24E69}" srcOrd="2" destOrd="0" presId="urn:microsoft.com/office/officeart/2005/8/layout/hierarchy4"/>
    <dgm:cxn modelId="{DC593CC5-014B-4D82-B74F-F69AC738CC6D}" type="presParOf" srcId="{61CA90D9-4400-4538-AE31-27D0A2B24E69}" destId="{1A0DC67D-1E33-499F-9484-160EFF1F9A37}" srcOrd="0" destOrd="0" presId="urn:microsoft.com/office/officeart/2005/8/layout/hierarchy4"/>
    <dgm:cxn modelId="{BBFBD4F8-A90E-4F25-8A0D-B2DEE3DA8047}" type="presParOf" srcId="{1A0DC67D-1E33-499F-9484-160EFF1F9A37}" destId="{93A82231-C337-40F8-AE7B-B9CFE8066CE3}" srcOrd="0" destOrd="0" presId="urn:microsoft.com/office/officeart/2005/8/layout/hierarchy4"/>
    <dgm:cxn modelId="{2C07E756-796D-490C-86F7-3FE13464ABAB}" type="presParOf" srcId="{1A0DC67D-1E33-499F-9484-160EFF1F9A37}" destId="{823D93FA-D2EB-4B15-9778-0E4CE97A16A2}" srcOrd="1" destOrd="0" presId="urn:microsoft.com/office/officeart/2005/8/layout/hierarchy4"/>
    <dgm:cxn modelId="{335269B4-FA6A-49A5-92DB-2D85D418CE77}" type="presParOf" srcId="{1A0DC67D-1E33-499F-9484-160EFF1F9A37}" destId="{813045E4-006C-476F-A8E7-4ED3D4B4EDD3}" srcOrd="2" destOrd="0" presId="urn:microsoft.com/office/officeart/2005/8/layout/hierarchy4"/>
    <dgm:cxn modelId="{377DFE6B-C95B-4E2F-82CF-D49D843413AA}" type="presParOf" srcId="{813045E4-006C-476F-A8E7-4ED3D4B4EDD3}" destId="{D7EC49FB-EA80-4DE1-AFDF-90CE587A1886}" srcOrd="0" destOrd="0" presId="urn:microsoft.com/office/officeart/2005/8/layout/hierarchy4"/>
    <dgm:cxn modelId="{CBCFE522-4344-49BE-8447-971972F15EF6}" type="presParOf" srcId="{D7EC49FB-EA80-4DE1-AFDF-90CE587A1886}" destId="{95EBCBDF-6709-480B-92D5-E703572DB39E}" srcOrd="0" destOrd="0" presId="urn:microsoft.com/office/officeart/2005/8/layout/hierarchy4"/>
    <dgm:cxn modelId="{C61EDEF0-332F-4591-A105-261C8EA42D05}" type="presParOf" srcId="{D7EC49FB-EA80-4DE1-AFDF-90CE587A1886}" destId="{10F3D659-812F-4D72-A3B1-FB5B5EEE2407}" srcOrd="1" destOrd="0" presId="urn:microsoft.com/office/officeart/2005/8/layout/hierarchy4"/>
    <dgm:cxn modelId="{49198E80-832E-4558-BE68-4894506A4BA2}" type="presParOf" srcId="{D7EC49FB-EA80-4DE1-AFDF-90CE587A1886}" destId="{8E8E6C0D-F431-44E2-BDBD-BCAA869B01FC}" srcOrd="2" destOrd="0" presId="urn:microsoft.com/office/officeart/2005/8/layout/hierarchy4"/>
    <dgm:cxn modelId="{676A10EA-3265-4BAD-A131-D3B934C0C8EB}" type="presParOf" srcId="{8E8E6C0D-F431-44E2-BDBD-BCAA869B01FC}" destId="{C7D387CA-1411-43A7-9F88-23654128A310}" srcOrd="0" destOrd="0" presId="urn:microsoft.com/office/officeart/2005/8/layout/hierarchy4"/>
    <dgm:cxn modelId="{61ABBC1F-00AC-4E56-B005-EE2F42B9F807}" type="presParOf" srcId="{C7D387CA-1411-43A7-9F88-23654128A310}" destId="{33F71FE9-9267-43AF-BE25-CE71A8313AF0}" srcOrd="0" destOrd="0" presId="urn:microsoft.com/office/officeart/2005/8/layout/hierarchy4"/>
    <dgm:cxn modelId="{92FFB511-CC35-45A3-B89E-90366CC7D2EA}" type="presParOf" srcId="{C7D387CA-1411-43A7-9F88-23654128A310}" destId="{A486EAF7-FFEF-4F0E-931F-4CB6331F0556}" srcOrd="1" destOrd="0" presId="urn:microsoft.com/office/officeart/2005/8/layout/hierarchy4"/>
    <dgm:cxn modelId="{379BE19C-26B8-44E7-8C3F-B31F86518080}" type="presParOf" srcId="{8E8E6C0D-F431-44E2-BDBD-BCAA869B01FC}" destId="{DA67515C-E740-4008-AE9C-25E6C345AC05}" srcOrd="1" destOrd="0" presId="urn:microsoft.com/office/officeart/2005/8/layout/hierarchy4"/>
    <dgm:cxn modelId="{DA53C564-0222-4FFB-BE7F-9D67AC9EBF0B}" type="presParOf" srcId="{8E8E6C0D-F431-44E2-BDBD-BCAA869B01FC}" destId="{57A6F71D-97DD-4CB6-875C-55A1816E7B0B}" srcOrd="2" destOrd="0" presId="urn:microsoft.com/office/officeart/2005/8/layout/hierarchy4"/>
    <dgm:cxn modelId="{8DCBCF16-4864-4277-AAE4-4C64E61AA46E}" type="presParOf" srcId="{57A6F71D-97DD-4CB6-875C-55A1816E7B0B}" destId="{76A02F86-CD92-439F-8E50-811667646CE0}" srcOrd="0" destOrd="0" presId="urn:microsoft.com/office/officeart/2005/8/layout/hierarchy4"/>
    <dgm:cxn modelId="{1E180A4B-6EBC-4CED-9A21-E4D99793E1D5}" type="presParOf" srcId="{57A6F71D-97DD-4CB6-875C-55A1816E7B0B}" destId="{55D4DF1B-8FCE-48CA-AFEB-CC4F28B2EB2E}" srcOrd="1" destOrd="0" presId="urn:microsoft.com/office/officeart/2005/8/layout/hierarchy4"/>
    <dgm:cxn modelId="{9244EF9E-84C9-42DD-8D4A-D9D3D7CB8C1F}" type="presParOf" srcId="{5E1A1869-E1FD-4852-82B1-92D90ACC30A5}" destId="{3D9FB43D-36A9-4B9E-AAD1-2AE78B1E5DE4}" srcOrd="3" destOrd="0" presId="urn:microsoft.com/office/officeart/2005/8/layout/hierarchy4"/>
    <dgm:cxn modelId="{6DD95C95-AC2F-4092-B8B7-99027E36834F}" type="presParOf" srcId="{5E1A1869-E1FD-4852-82B1-92D90ACC30A5}" destId="{B742A0BF-1D5D-4376-A984-A1694F4E40CD}" srcOrd="4" destOrd="0" presId="urn:microsoft.com/office/officeart/2005/8/layout/hierarchy4"/>
    <dgm:cxn modelId="{E808BC6E-BDD3-4BB5-A2FE-EEC2FA7AE7A5}" type="presParOf" srcId="{B742A0BF-1D5D-4376-A984-A1694F4E40CD}" destId="{1665EC62-D736-4D49-8F11-40C02899CD7A}" srcOrd="0" destOrd="0" presId="urn:microsoft.com/office/officeart/2005/8/layout/hierarchy4"/>
    <dgm:cxn modelId="{BE61D1DE-133C-42E6-AD83-3FAF634AE9E2}" type="presParOf" srcId="{B742A0BF-1D5D-4376-A984-A1694F4E40CD}" destId="{F9F95403-5533-4038-832E-1502B6BA26D7}" srcOrd="1" destOrd="0" presId="urn:microsoft.com/office/officeart/2005/8/layout/hierarchy4"/>
    <dgm:cxn modelId="{6E81B46E-2C38-4095-9EE6-CF046C4F9C95}" type="presParOf" srcId="{B742A0BF-1D5D-4376-A984-A1694F4E40CD}" destId="{44CEAE71-B8B6-41B4-B044-DD7D87BDD63E}" srcOrd="2" destOrd="0" presId="urn:microsoft.com/office/officeart/2005/8/layout/hierarchy4"/>
    <dgm:cxn modelId="{07C839AB-677C-4837-9B89-0B3F53CDB5FB}" type="presParOf" srcId="{44CEAE71-B8B6-41B4-B044-DD7D87BDD63E}" destId="{63E675BE-A9DE-41DB-89A8-0F2C9B541A3C}" srcOrd="0" destOrd="0" presId="urn:microsoft.com/office/officeart/2005/8/layout/hierarchy4"/>
    <dgm:cxn modelId="{6C4036C2-88EF-46FB-B3D7-535ADE48D0F0}" type="presParOf" srcId="{63E675BE-A9DE-41DB-89A8-0F2C9B541A3C}" destId="{84B053DF-F76D-4460-B249-B0C54D32E9F0}" srcOrd="0" destOrd="0" presId="urn:microsoft.com/office/officeart/2005/8/layout/hierarchy4"/>
    <dgm:cxn modelId="{9E0C1232-E86A-4F86-9664-A8B7FB9AAB59}" type="presParOf" srcId="{63E675BE-A9DE-41DB-89A8-0F2C9B541A3C}" destId="{16D4382E-ECC0-455D-A9DD-490B3378EB95}" srcOrd="1" destOrd="0" presId="urn:microsoft.com/office/officeart/2005/8/layout/hierarchy4"/>
    <dgm:cxn modelId="{21EE9E4E-33C6-463B-8631-3DE6A387CC31}" type="presParOf" srcId="{63E675BE-A9DE-41DB-89A8-0F2C9B541A3C}" destId="{2B1ACCCA-4BF7-4289-9A1E-187B32F163BA}" srcOrd="2" destOrd="0" presId="urn:microsoft.com/office/officeart/2005/8/layout/hierarchy4"/>
    <dgm:cxn modelId="{55D4E43D-4696-461E-AA15-A8220B209C7A}" type="presParOf" srcId="{2B1ACCCA-4BF7-4289-9A1E-187B32F163BA}" destId="{D700CF1D-DA6B-4F13-8AB8-0083B7967435}" srcOrd="0" destOrd="0" presId="urn:microsoft.com/office/officeart/2005/8/layout/hierarchy4"/>
    <dgm:cxn modelId="{D44FAB80-6239-406B-9AFD-564D37DBFA10}" type="presParOf" srcId="{D700CF1D-DA6B-4F13-8AB8-0083B7967435}" destId="{DC620169-0BC1-4661-8D68-B2CAFB3BF521}" srcOrd="0" destOrd="0" presId="urn:microsoft.com/office/officeart/2005/8/layout/hierarchy4"/>
    <dgm:cxn modelId="{F7A42BCE-403C-45A4-8485-4A34938678A8}" type="presParOf" srcId="{D700CF1D-DA6B-4F13-8AB8-0083B7967435}" destId="{31E1C579-2DFA-40A5-929A-80453E0A5EFD}" srcOrd="1" destOrd="0" presId="urn:microsoft.com/office/officeart/2005/8/layout/hierarchy4"/>
    <dgm:cxn modelId="{973BDB14-19C3-4A9C-A1BB-3E8BECCA3194}" type="presParOf" srcId="{D700CF1D-DA6B-4F13-8AB8-0083B7967435}" destId="{1B316E97-86A3-4409-83BB-F30A3AC6E8AC}" srcOrd="2" destOrd="0" presId="urn:microsoft.com/office/officeart/2005/8/layout/hierarchy4"/>
    <dgm:cxn modelId="{26812BC4-4A8A-4DC3-A992-C9006C33CF50}" type="presParOf" srcId="{1B316E97-86A3-4409-83BB-F30A3AC6E8AC}" destId="{94F7EFC4-3FBB-414C-95C4-2D836E1EF78E}" srcOrd="0" destOrd="0" presId="urn:microsoft.com/office/officeart/2005/8/layout/hierarchy4"/>
    <dgm:cxn modelId="{424EA68B-9CCA-4100-80B3-649B682E07DB}" type="presParOf" srcId="{94F7EFC4-3FBB-414C-95C4-2D836E1EF78E}" destId="{15CFD33D-3A43-4F55-87D6-1E05E7FEAFB7}" srcOrd="0" destOrd="0" presId="urn:microsoft.com/office/officeart/2005/8/layout/hierarchy4"/>
    <dgm:cxn modelId="{826505D8-0366-4FB8-8209-6BB9249795E2}" type="presParOf" srcId="{94F7EFC4-3FBB-414C-95C4-2D836E1EF78E}" destId="{882525BF-1D6A-4AD9-8D23-3FD8DA4EFE23}" srcOrd="1" destOrd="0" presId="urn:microsoft.com/office/officeart/2005/8/layout/hierarchy4"/>
    <dgm:cxn modelId="{F374985B-6851-49B7-B43A-C8BA8F7A58FF}" type="presParOf" srcId="{1B316E97-86A3-4409-83BB-F30A3AC6E8AC}" destId="{2C2F4AD8-0BAF-4300-A943-D6A9000DA50D}" srcOrd="1" destOrd="0" presId="urn:microsoft.com/office/officeart/2005/8/layout/hierarchy4"/>
    <dgm:cxn modelId="{83F86213-BF35-4C0E-B558-612D8962F431}" type="presParOf" srcId="{1B316E97-86A3-4409-83BB-F30A3AC6E8AC}" destId="{E0AEDC16-90B7-4CC6-8051-28681C733160}" srcOrd="2" destOrd="0" presId="urn:microsoft.com/office/officeart/2005/8/layout/hierarchy4"/>
    <dgm:cxn modelId="{82D22216-5F7A-4D66-BEC5-AEC32A0670D5}" type="presParOf" srcId="{E0AEDC16-90B7-4CC6-8051-28681C733160}" destId="{E33BAC7C-3A75-475C-AE8E-2520F4BABCEC}" srcOrd="0" destOrd="0" presId="urn:microsoft.com/office/officeart/2005/8/layout/hierarchy4"/>
    <dgm:cxn modelId="{5E168D92-1EF1-47A0-9783-6A7C635AB53F}" type="presParOf" srcId="{E0AEDC16-90B7-4CC6-8051-28681C733160}" destId="{D70EDBED-04C2-4F7C-92CE-7ACE8A41154A}" srcOrd="1" destOrd="0" presId="urn:microsoft.com/office/officeart/2005/8/layout/hierarchy4"/>
    <dgm:cxn modelId="{7092D051-3532-464B-9BBB-AE9B79B2594D}" type="presParOf" srcId="{5E1A1869-E1FD-4852-82B1-92D90ACC30A5}" destId="{5B319814-51FD-4B84-888B-9D28B637B512}" srcOrd="5" destOrd="0" presId="urn:microsoft.com/office/officeart/2005/8/layout/hierarchy4"/>
    <dgm:cxn modelId="{943484F3-F7F9-41C5-80E5-B28EA0115A5E}" type="presParOf" srcId="{5E1A1869-E1FD-4852-82B1-92D90ACC30A5}" destId="{B3FE67DD-82D7-4A18-8F1A-E0EF39181950}" srcOrd="6" destOrd="0" presId="urn:microsoft.com/office/officeart/2005/8/layout/hierarchy4"/>
    <dgm:cxn modelId="{1781F92C-8AA9-47EE-966A-A6554836C42E}" type="presParOf" srcId="{B3FE67DD-82D7-4A18-8F1A-E0EF39181950}" destId="{53C09287-5F86-4D60-84D7-BC3F663785B7}" srcOrd="0" destOrd="0" presId="urn:microsoft.com/office/officeart/2005/8/layout/hierarchy4"/>
    <dgm:cxn modelId="{4212819E-F786-493C-BCCE-404DD0212E0F}" type="presParOf" srcId="{B3FE67DD-82D7-4A18-8F1A-E0EF39181950}" destId="{724BC238-93DB-4527-ACBD-19AD10702067}" srcOrd="1" destOrd="0" presId="urn:microsoft.com/office/officeart/2005/8/layout/hierarchy4"/>
    <dgm:cxn modelId="{32C6213C-6100-4B92-9ACC-91B178F09A16}" type="presParOf" srcId="{B3FE67DD-82D7-4A18-8F1A-E0EF39181950}" destId="{7AB1C462-55C7-44D9-9949-A219109B66D8}" srcOrd="2" destOrd="0" presId="urn:microsoft.com/office/officeart/2005/8/layout/hierarchy4"/>
    <dgm:cxn modelId="{A46EE4CF-F929-4433-8C5C-84412C1AF758}" type="presParOf" srcId="{7AB1C462-55C7-44D9-9949-A219109B66D8}" destId="{42B3A243-D875-470B-B833-B3C2FAC4AA00}" srcOrd="0" destOrd="0" presId="urn:microsoft.com/office/officeart/2005/8/layout/hierarchy4"/>
    <dgm:cxn modelId="{517475CA-AD92-46F3-9D42-1E9F517ADE8B}" type="presParOf" srcId="{42B3A243-D875-470B-B833-B3C2FAC4AA00}" destId="{B146E7BC-80B6-4F10-AF27-CA0A3B41DCA9}" srcOrd="0" destOrd="0" presId="urn:microsoft.com/office/officeart/2005/8/layout/hierarchy4"/>
    <dgm:cxn modelId="{256302E4-8481-4568-8CA1-10060B3B77F1}" type="presParOf" srcId="{42B3A243-D875-470B-B833-B3C2FAC4AA00}" destId="{7B5A81E7-2E35-4326-AA85-2797E1A9280A}" srcOrd="1" destOrd="0" presId="urn:microsoft.com/office/officeart/2005/8/layout/hierarchy4"/>
    <dgm:cxn modelId="{B27328AE-6DCB-4075-B47F-CC2D2D53CE4B}" type="presParOf" srcId="{42B3A243-D875-470B-B833-B3C2FAC4AA00}" destId="{F2D44313-F450-43C9-BC7E-39A86D99E16F}" srcOrd="2" destOrd="0" presId="urn:microsoft.com/office/officeart/2005/8/layout/hierarchy4"/>
    <dgm:cxn modelId="{C33D3739-4368-4148-911E-FE5140A46E0E}" type="presParOf" srcId="{F2D44313-F450-43C9-BC7E-39A86D99E16F}" destId="{C06C50A3-6AE5-4E8C-9DBA-66EC392EB7C4}" srcOrd="0" destOrd="0" presId="urn:microsoft.com/office/officeart/2005/8/layout/hierarchy4"/>
    <dgm:cxn modelId="{3C6FDF86-BE0D-4A25-9078-6660FC04670D}" type="presParOf" srcId="{C06C50A3-6AE5-4E8C-9DBA-66EC392EB7C4}" destId="{4EC3A4B7-3528-4C19-9AA5-B49A1C5A5BA0}" srcOrd="0" destOrd="0" presId="urn:microsoft.com/office/officeart/2005/8/layout/hierarchy4"/>
    <dgm:cxn modelId="{8C6F54A9-C84B-42B8-B343-707DE9983111}" type="presParOf" srcId="{C06C50A3-6AE5-4E8C-9DBA-66EC392EB7C4}" destId="{4C232E6D-A35D-4642-A637-F3114D932D22}" srcOrd="1" destOrd="0" presId="urn:microsoft.com/office/officeart/2005/8/layout/hierarchy4"/>
    <dgm:cxn modelId="{F39F16C5-44D2-4927-B17F-44CBF299137D}" type="presParOf" srcId="{C06C50A3-6AE5-4E8C-9DBA-66EC392EB7C4}" destId="{17721BD1-818E-419A-ABCA-EAC6A15E6C95}" srcOrd="2" destOrd="0" presId="urn:microsoft.com/office/officeart/2005/8/layout/hierarchy4"/>
    <dgm:cxn modelId="{7A0C2CB3-9F61-4AFA-A88A-56AE963F51E5}" type="presParOf" srcId="{17721BD1-818E-419A-ABCA-EAC6A15E6C95}" destId="{EDEF27A8-7F67-44B5-936E-705795D60FBD}" srcOrd="0" destOrd="0" presId="urn:microsoft.com/office/officeart/2005/8/layout/hierarchy4"/>
    <dgm:cxn modelId="{FF3AF934-C389-498E-B70F-C0ACDF0387F8}" type="presParOf" srcId="{EDEF27A8-7F67-44B5-936E-705795D60FBD}" destId="{F85D01FA-5B91-4687-AF13-DD543BC3DF36}" srcOrd="0" destOrd="0" presId="urn:microsoft.com/office/officeart/2005/8/layout/hierarchy4"/>
    <dgm:cxn modelId="{8408073B-4955-41DD-A2CD-8A1EB02007D3}" type="presParOf" srcId="{EDEF27A8-7F67-44B5-936E-705795D60FBD}" destId="{C69F37D4-6909-449A-88F2-19572D83F27E}" srcOrd="1" destOrd="0" presId="urn:microsoft.com/office/officeart/2005/8/layout/hierarchy4"/>
    <dgm:cxn modelId="{D01BB71C-A7BA-4732-B734-D2EDD3CD5850}" type="presParOf" srcId="{17721BD1-818E-419A-ABCA-EAC6A15E6C95}" destId="{C63F5F13-0990-404E-A837-CA82F325DB2A}" srcOrd="1" destOrd="0" presId="urn:microsoft.com/office/officeart/2005/8/layout/hierarchy4"/>
    <dgm:cxn modelId="{18770746-A9A2-4BE0-A8F5-0A944C5E7A86}" type="presParOf" srcId="{17721BD1-818E-419A-ABCA-EAC6A15E6C95}" destId="{79ABB88E-B88E-4FCA-BD3B-37D8326025DB}" srcOrd="2" destOrd="0" presId="urn:microsoft.com/office/officeart/2005/8/layout/hierarchy4"/>
    <dgm:cxn modelId="{B055C55B-E367-418A-8D14-421983A796EE}" type="presParOf" srcId="{79ABB88E-B88E-4FCA-BD3B-37D8326025DB}" destId="{646C6E36-6E27-4D3D-8E39-6D4B6F5E4DDA}" srcOrd="0" destOrd="0" presId="urn:microsoft.com/office/officeart/2005/8/layout/hierarchy4"/>
    <dgm:cxn modelId="{83ECB97A-1432-41AB-9889-CA91AEE0820D}" type="presParOf" srcId="{79ABB88E-B88E-4FCA-BD3B-37D8326025DB}" destId="{E705C2A5-3E57-4BC6-81F1-7AF5B2403DAA}" srcOrd="1" destOrd="0" presId="urn:microsoft.com/office/officeart/2005/8/layout/hierarchy4"/>
    <dgm:cxn modelId="{B022BB1A-3E4A-425E-A5F2-DE342009E260}" type="presParOf" srcId="{17721BD1-818E-419A-ABCA-EAC6A15E6C95}" destId="{758A9A62-0134-411E-ACB7-05FBC9D74922}" srcOrd="3" destOrd="0" presId="urn:microsoft.com/office/officeart/2005/8/layout/hierarchy4"/>
    <dgm:cxn modelId="{71FFF92A-AE4C-431D-8E49-B275281354BC}" type="presParOf" srcId="{17721BD1-818E-419A-ABCA-EAC6A15E6C95}" destId="{F8B79320-E51C-401B-802D-B0BF291C7D3D}" srcOrd="4" destOrd="0" presId="urn:microsoft.com/office/officeart/2005/8/layout/hierarchy4"/>
    <dgm:cxn modelId="{99E7456C-4332-4AC2-A42F-684DC49A7EA7}" type="presParOf" srcId="{F8B79320-E51C-401B-802D-B0BF291C7D3D}" destId="{49A7E63F-F54F-4F54-B314-105F983DECCE}" srcOrd="0" destOrd="0" presId="urn:microsoft.com/office/officeart/2005/8/layout/hierarchy4"/>
    <dgm:cxn modelId="{00068E34-DDE8-4C15-A9F3-FE89C6F46494}" type="presParOf" srcId="{F8B79320-E51C-401B-802D-B0BF291C7D3D}" destId="{A035A700-521B-4282-BF9E-3BCAAC265944}" srcOrd="1" destOrd="0" presId="urn:microsoft.com/office/officeart/2005/8/layout/hierarchy4"/>
    <dgm:cxn modelId="{9512DC3E-DC23-489B-8E15-D132BDA5D658}" type="presParOf" srcId="{5E1A1869-E1FD-4852-82B1-92D90ACC30A5}" destId="{A3D4E79A-A293-49AB-9DFF-95AA476DACDE}" srcOrd="7" destOrd="0" presId="urn:microsoft.com/office/officeart/2005/8/layout/hierarchy4"/>
    <dgm:cxn modelId="{C061B3DA-E57F-4075-BFC0-C592102FF7CD}" type="presParOf" srcId="{5E1A1869-E1FD-4852-82B1-92D90ACC30A5}" destId="{2262A806-6114-42CE-A117-4267184322D2}" srcOrd="8" destOrd="0" presId="urn:microsoft.com/office/officeart/2005/8/layout/hierarchy4"/>
    <dgm:cxn modelId="{1381A3B7-F2A4-4339-A461-E1DFD4656CB2}" type="presParOf" srcId="{2262A806-6114-42CE-A117-4267184322D2}" destId="{DB142012-0BAD-46A4-BCAE-057D7D542492}" srcOrd="0" destOrd="0" presId="urn:microsoft.com/office/officeart/2005/8/layout/hierarchy4"/>
    <dgm:cxn modelId="{AB6C2A2C-B731-4DFE-8120-0B1E1090F749}" type="presParOf" srcId="{2262A806-6114-42CE-A117-4267184322D2}" destId="{D8B2AFF4-F6EB-48DA-A5F5-E50128AA3B65}" srcOrd="1" destOrd="0" presId="urn:microsoft.com/office/officeart/2005/8/layout/hierarchy4"/>
    <dgm:cxn modelId="{4322A99C-083F-4DE7-A905-F7EF2F7138D4}" type="presParOf" srcId="{2262A806-6114-42CE-A117-4267184322D2}" destId="{39725926-7383-4DFA-A062-3C8C19ED617A}" srcOrd="2" destOrd="0" presId="urn:microsoft.com/office/officeart/2005/8/layout/hierarchy4"/>
    <dgm:cxn modelId="{68115BCF-0D49-4821-A97C-CDC545681917}" type="presParOf" srcId="{39725926-7383-4DFA-A062-3C8C19ED617A}" destId="{7E04882E-C982-4B3F-B8F5-4A84E590FE25}" srcOrd="0" destOrd="0" presId="urn:microsoft.com/office/officeart/2005/8/layout/hierarchy4"/>
    <dgm:cxn modelId="{0E93F2C4-A6E6-477F-8EB8-0127A3D21ADF}" type="presParOf" srcId="{7E04882E-C982-4B3F-B8F5-4A84E590FE25}" destId="{DC659BA3-25C6-4724-8364-7A92E817C972}" srcOrd="0" destOrd="0" presId="urn:microsoft.com/office/officeart/2005/8/layout/hierarchy4"/>
    <dgm:cxn modelId="{B7104033-3969-480C-8E11-FEB86D20986E}" type="presParOf" srcId="{7E04882E-C982-4B3F-B8F5-4A84E590FE25}" destId="{0D244DE1-B6C6-47FB-8EF8-FA6C850ADF2C}" srcOrd="1" destOrd="0" presId="urn:microsoft.com/office/officeart/2005/8/layout/hierarchy4"/>
    <dgm:cxn modelId="{1EBEB81E-0B3F-4F2D-812A-8783E03C4D18}" type="presParOf" srcId="{7E04882E-C982-4B3F-B8F5-4A84E590FE25}" destId="{83B3305C-55F2-4D15-B7D5-AF81018EB8BE}" srcOrd="2" destOrd="0" presId="urn:microsoft.com/office/officeart/2005/8/layout/hierarchy4"/>
    <dgm:cxn modelId="{5C6A4F25-6B3C-4B0A-8364-FA6A6EE73C9B}" type="presParOf" srcId="{83B3305C-55F2-4D15-B7D5-AF81018EB8BE}" destId="{6C72B06E-C142-43A1-95A9-6179CEB06635}" srcOrd="0" destOrd="0" presId="urn:microsoft.com/office/officeart/2005/8/layout/hierarchy4"/>
    <dgm:cxn modelId="{C969F155-BAF8-4192-AC39-F1C1618F457D}" type="presParOf" srcId="{6C72B06E-C142-43A1-95A9-6179CEB06635}" destId="{E3871DA4-B176-431A-A665-F7088907439D}" srcOrd="0" destOrd="0" presId="urn:microsoft.com/office/officeart/2005/8/layout/hierarchy4"/>
    <dgm:cxn modelId="{FF052126-12D4-41FF-863F-0577CAAB187D}" type="presParOf" srcId="{6C72B06E-C142-43A1-95A9-6179CEB06635}" destId="{6B952903-14BD-44D3-A124-FAF3E9752F9A}" srcOrd="1" destOrd="0" presId="urn:microsoft.com/office/officeart/2005/8/layout/hierarchy4"/>
    <dgm:cxn modelId="{30369CC0-B312-477A-B590-9422314F870B}" type="presParOf" srcId="{6C72B06E-C142-43A1-95A9-6179CEB06635}" destId="{DA67679D-E195-4184-B942-EE9745F7A127}" srcOrd="2" destOrd="0" presId="urn:microsoft.com/office/officeart/2005/8/layout/hierarchy4"/>
    <dgm:cxn modelId="{9B4630BF-D895-49AF-8E8C-BB4317EB9907}" type="presParOf" srcId="{DA67679D-E195-4184-B942-EE9745F7A127}" destId="{3CFB2339-A00B-4BE4-ADC6-E307B272E07E}" srcOrd="0" destOrd="0" presId="urn:microsoft.com/office/officeart/2005/8/layout/hierarchy4"/>
    <dgm:cxn modelId="{777FAF34-9CB3-45CF-B084-60031414EA10}" type="presParOf" srcId="{3CFB2339-A00B-4BE4-ADC6-E307B272E07E}" destId="{CE106573-8FAB-4E7B-A21F-293AB46D03C7}" srcOrd="0" destOrd="0" presId="urn:microsoft.com/office/officeart/2005/8/layout/hierarchy4"/>
    <dgm:cxn modelId="{FFD5160B-C6CC-474A-9837-64A0B1210C7C}" type="presParOf" srcId="{3CFB2339-A00B-4BE4-ADC6-E307B272E07E}" destId="{B20AF441-586F-4F0A-A1BA-FABAF8B2A882}"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CA826-D807-41DB-92F4-27466FCEB804}">
      <dsp:nvSpPr>
        <dsp:cNvPr id="0" name=""/>
        <dsp:cNvSpPr/>
      </dsp:nvSpPr>
      <dsp:spPr>
        <a:xfrm>
          <a:off x="907" y="1171"/>
          <a:ext cx="1884247" cy="941876"/>
        </a:xfrm>
        <a:prstGeom prst="roundRect">
          <a:avLst>
            <a:gd name="adj" fmla="val 10000"/>
          </a:avLst>
        </a:prstGeom>
        <a:solidFill>
          <a:schemeClr val="lt1"/>
        </a:solidFill>
        <a:ln w="12700" cap="flat" cmpd="sng" algn="ctr">
          <a:solidFill>
            <a:schemeClr val="accent5"/>
          </a:solidFill>
          <a:prstDash val="solid"/>
          <a:miter lim="800000"/>
        </a:ln>
        <a:effectLst/>
      </dsp:spPr>
      <dsp:style>
        <a:lnRef idx="2">
          <a:schemeClr val="accent5"/>
        </a:lnRef>
        <a:fillRef idx="1">
          <a:schemeClr val="lt1"/>
        </a:fillRef>
        <a:effectRef idx="0">
          <a:schemeClr val="accent5"/>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accent6"/>
              </a:solidFill>
              <a:latin typeface="Arial" panose="020B0604020202020204" pitchFamily="34" charset="0"/>
              <a:cs typeface="Arial" panose="020B0604020202020204" pitchFamily="34" charset="0"/>
            </a:rPr>
            <a:t>Ability to export solar power*</a:t>
          </a:r>
          <a:endParaRPr lang="en-AU" sz="1050" kern="1200" dirty="0">
            <a:solidFill>
              <a:schemeClr val="accent6"/>
            </a:solidFill>
          </a:endParaRPr>
        </a:p>
      </dsp:txBody>
      <dsp:txXfrm>
        <a:off x="28494" y="28758"/>
        <a:ext cx="1829073" cy="886702"/>
      </dsp:txXfrm>
    </dsp:sp>
    <dsp:sp modelId="{D92BB4D2-97C5-4BE0-BE55-4B3A9EBF15FC}">
      <dsp:nvSpPr>
        <dsp:cNvPr id="0" name=""/>
        <dsp:cNvSpPr/>
      </dsp:nvSpPr>
      <dsp:spPr>
        <a:xfrm>
          <a:off x="907" y="1070689"/>
          <a:ext cx="1884247" cy="941876"/>
        </a:xfrm>
        <a:prstGeom prst="roundRect">
          <a:avLst>
            <a:gd name="adj" fmla="val 10000"/>
          </a:avLst>
        </a:prstGeom>
        <a:solidFill>
          <a:srgbClr val="62B5B8">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No Change</a:t>
          </a:r>
          <a:br>
            <a:rPr lang="en-AU" sz="1050" b="1" kern="1200" dirty="0">
              <a:solidFill>
                <a:schemeClr val="bg1"/>
              </a:solidFill>
              <a:latin typeface="Arial" panose="020B0604020202020204" pitchFamily="34" charset="0"/>
              <a:cs typeface="Arial" panose="020B0604020202020204" pitchFamily="34" charset="0"/>
            </a:rPr>
          </a:br>
          <a:r>
            <a:rPr lang="en-AU" sz="1050" b="0" kern="1200" dirty="0">
              <a:solidFill>
                <a:schemeClr val="bg1"/>
              </a:solidFill>
              <a:latin typeface="Arial" panose="020B0604020202020204" pitchFamily="34" charset="0"/>
              <a:cs typeface="Arial" panose="020B0604020202020204" pitchFamily="34" charset="0"/>
            </a:rPr>
            <a:t>+$0</a:t>
          </a:r>
          <a:br>
            <a:rPr lang="en-AU" sz="1050" b="0" kern="1200" dirty="0">
              <a:solidFill>
                <a:schemeClr val="bg1"/>
              </a:solidFill>
              <a:latin typeface="Arial" panose="020B0604020202020204" pitchFamily="34" charset="0"/>
              <a:cs typeface="Arial" panose="020B0604020202020204" pitchFamily="34" charset="0"/>
            </a:rPr>
          </a:br>
          <a:r>
            <a:rPr lang="en-AU" sz="1050" b="0" kern="1200" dirty="0">
              <a:solidFill>
                <a:schemeClr val="bg1"/>
              </a:solidFill>
              <a:latin typeface="Arial" panose="020B0604020202020204" pitchFamily="34" charset="0"/>
              <a:cs typeface="Arial" panose="020B0604020202020204" pitchFamily="34" charset="0"/>
            </a:rPr>
            <a:t>Survey 30%</a:t>
          </a:r>
          <a:endParaRPr lang="en-AU" sz="1050" b="0" kern="1200" dirty="0">
            <a:solidFill>
              <a:schemeClr val="bg1"/>
            </a:solidFill>
          </a:endParaRPr>
        </a:p>
      </dsp:txBody>
      <dsp:txXfrm>
        <a:off x="28494" y="1098276"/>
        <a:ext cx="1829073" cy="886702"/>
      </dsp:txXfrm>
    </dsp:sp>
    <dsp:sp modelId="{BFDB94CF-7D70-4DA8-B385-4C2F7FD7BE80}">
      <dsp:nvSpPr>
        <dsp:cNvPr id="0" name=""/>
        <dsp:cNvSpPr/>
      </dsp:nvSpPr>
      <dsp:spPr>
        <a:xfrm>
          <a:off x="907" y="2140207"/>
          <a:ext cx="1884247" cy="941876"/>
        </a:xfrm>
        <a:prstGeom prst="roundRect">
          <a:avLst>
            <a:gd name="adj" fmla="val 10000"/>
          </a:avLst>
        </a:prstGeom>
        <a:solidFill>
          <a:schemeClr val="accent6"/>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Improve</a:t>
          </a:r>
          <a:br>
            <a:rPr lang="en-AU" sz="1050" b="1"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70%</a:t>
          </a:r>
          <a:endParaRPr lang="en-AU" sz="1050" kern="1200" dirty="0">
            <a:solidFill>
              <a:schemeClr val="bg1"/>
            </a:solidFill>
          </a:endParaRPr>
        </a:p>
      </dsp:txBody>
      <dsp:txXfrm>
        <a:off x="28494" y="2167794"/>
        <a:ext cx="1829073" cy="886702"/>
      </dsp:txXfrm>
    </dsp:sp>
    <dsp:sp modelId="{6900263B-DFA6-4C1D-A073-9526C51070DE}">
      <dsp:nvSpPr>
        <dsp:cNvPr id="0" name=""/>
        <dsp:cNvSpPr/>
      </dsp:nvSpPr>
      <dsp:spPr>
        <a:xfrm>
          <a:off x="907" y="3209725"/>
          <a:ext cx="932334" cy="941876"/>
        </a:xfrm>
        <a:prstGeom prst="roundRect">
          <a:avLst>
            <a:gd name="adj" fmla="val 10000"/>
          </a:avLst>
        </a:prstGeom>
        <a:solidFill>
          <a:srgbClr val="62B5B8">
            <a:alpha val="50196"/>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kern="1200" dirty="0">
              <a:solidFill>
                <a:schemeClr val="bg1"/>
              </a:solidFill>
            </a:rPr>
            <a:t>29%</a:t>
          </a:r>
          <a:br>
            <a:rPr lang="en-AU" sz="700" kern="1200" dirty="0">
              <a:solidFill>
                <a:schemeClr val="bg1"/>
              </a:solidFill>
            </a:rPr>
          </a:br>
          <a:r>
            <a:rPr lang="en-AU" sz="700" b="1" kern="1200" dirty="0">
              <a:solidFill>
                <a:schemeClr val="bg1"/>
              </a:solidFill>
              <a:latin typeface="Arial" panose="020B0604020202020204" pitchFamily="34" charset="0"/>
              <a:cs typeface="Arial" panose="020B0604020202020204" pitchFamily="34" charset="0"/>
            </a:rPr>
            <a:t>Option B</a:t>
          </a:r>
          <a:br>
            <a:rPr lang="en-AU" sz="700" b="1"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All can export up to 5kW</a:t>
          </a:r>
          <a:br>
            <a:rPr lang="en-AU" sz="700"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+$3.50/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28214" y="3237032"/>
        <a:ext cx="877720" cy="887262"/>
      </dsp:txXfrm>
    </dsp:sp>
    <dsp:sp modelId="{9CE05089-3C02-4270-8943-491162D280DA}">
      <dsp:nvSpPr>
        <dsp:cNvPr id="0" name=""/>
        <dsp:cNvSpPr/>
      </dsp:nvSpPr>
      <dsp:spPr>
        <a:xfrm>
          <a:off x="952820" y="3209725"/>
          <a:ext cx="932334" cy="941876"/>
        </a:xfrm>
        <a:prstGeom prst="roundRect">
          <a:avLst>
            <a:gd name="adj" fmla="val 10000"/>
          </a:avLst>
        </a:prstGeom>
        <a:solidFill>
          <a:srgbClr val="62B5B8"/>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b="1" kern="1200" dirty="0">
              <a:solidFill>
                <a:schemeClr val="bg1"/>
              </a:solidFill>
              <a:latin typeface="Arial" panose="020B0604020202020204" pitchFamily="34" charset="0"/>
              <a:cs typeface="Arial" panose="020B0604020202020204" pitchFamily="34" charset="0"/>
            </a:rPr>
            <a:t>41%</a:t>
          </a:r>
          <a:br>
            <a:rPr lang="en-AU" sz="700" b="1" kern="1200" dirty="0">
              <a:solidFill>
                <a:schemeClr val="bg1"/>
              </a:solidFill>
              <a:latin typeface="Arial" panose="020B0604020202020204" pitchFamily="34" charset="0"/>
              <a:cs typeface="Arial" panose="020B0604020202020204" pitchFamily="34" charset="0"/>
            </a:rPr>
          </a:br>
          <a:r>
            <a:rPr lang="en-AU" sz="700" b="1" kern="1200" dirty="0">
              <a:solidFill>
                <a:schemeClr val="bg1"/>
              </a:solidFill>
              <a:latin typeface="Arial" panose="020B0604020202020204" pitchFamily="34" charset="0"/>
              <a:cs typeface="Arial" panose="020B0604020202020204" pitchFamily="34" charset="0"/>
            </a:rPr>
            <a:t>Option C</a:t>
          </a:r>
          <a:br>
            <a:rPr lang="en-AU" sz="700" b="1"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All can export unlimited</a:t>
          </a:r>
          <a:br>
            <a:rPr lang="en-AU" sz="700"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+$20.00/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980127" y="3237032"/>
        <a:ext cx="877720" cy="887262"/>
      </dsp:txXfrm>
    </dsp:sp>
    <dsp:sp modelId="{FBA27044-2917-4407-8125-26C4C2C7BDA7}">
      <dsp:nvSpPr>
        <dsp:cNvPr id="0" name=""/>
        <dsp:cNvSpPr/>
      </dsp:nvSpPr>
      <dsp:spPr>
        <a:xfrm>
          <a:off x="2041787" y="1171"/>
          <a:ext cx="1884247" cy="941876"/>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accent1"/>
              </a:solidFill>
              <a:latin typeface="Arial" panose="020B0604020202020204" pitchFamily="34" charset="0"/>
              <a:cs typeface="Arial" panose="020B0604020202020204" pitchFamily="34" charset="0"/>
            </a:rPr>
            <a:t>Investing in new technology</a:t>
          </a:r>
          <a:endParaRPr lang="en-AU" sz="1050" kern="1200" dirty="0">
            <a:solidFill>
              <a:schemeClr val="accent1"/>
            </a:solidFill>
          </a:endParaRPr>
        </a:p>
      </dsp:txBody>
      <dsp:txXfrm>
        <a:off x="2069374" y="28758"/>
        <a:ext cx="1829073" cy="886702"/>
      </dsp:txXfrm>
    </dsp:sp>
    <dsp:sp modelId="{93A82231-C337-40F8-AE7B-B9CFE8066CE3}">
      <dsp:nvSpPr>
        <dsp:cNvPr id="0" name=""/>
        <dsp:cNvSpPr/>
      </dsp:nvSpPr>
      <dsp:spPr>
        <a:xfrm>
          <a:off x="2041787" y="1070689"/>
          <a:ext cx="1884247" cy="941876"/>
        </a:xfrm>
        <a:prstGeom prst="roundRect">
          <a:avLst>
            <a:gd name="adj" fmla="val 10000"/>
          </a:avLst>
        </a:prstGeom>
        <a:solidFill>
          <a:srgbClr val="00A4E4">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No Change</a:t>
          </a:r>
        </a:p>
        <a:p>
          <a:pPr marL="0" lvl="0" indent="0" algn="ctr" defTabSz="466725">
            <a:lnSpc>
              <a:spcPct val="90000"/>
            </a:lnSpc>
            <a:spcBef>
              <a:spcPct val="0"/>
            </a:spcBef>
            <a:spcAft>
              <a:spcPct val="35000"/>
            </a:spcAft>
            <a:buNone/>
          </a:pPr>
          <a:r>
            <a:rPr lang="en-AU" sz="1050" b="0" kern="1200" dirty="0">
              <a:solidFill>
                <a:schemeClr val="bg1"/>
              </a:solidFill>
              <a:latin typeface="Arial" panose="020B0604020202020204" pitchFamily="34" charset="0"/>
              <a:cs typeface="Arial" panose="020B0604020202020204" pitchFamily="34" charset="0"/>
            </a:rPr>
            <a:t>+$0</a:t>
          </a:r>
          <a:br>
            <a:rPr lang="en-AU" sz="1050" b="0" kern="1200" dirty="0">
              <a:solidFill>
                <a:schemeClr val="bg1"/>
              </a:solidFill>
              <a:latin typeface="Arial" panose="020B0604020202020204" pitchFamily="34" charset="0"/>
              <a:cs typeface="Arial" panose="020B0604020202020204" pitchFamily="34" charset="0"/>
            </a:rPr>
          </a:br>
          <a:r>
            <a:rPr lang="en-AU" sz="1050" b="0" kern="1200" dirty="0">
              <a:solidFill>
                <a:schemeClr val="bg1"/>
              </a:solidFill>
              <a:latin typeface="Arial" panose="020B0604020202020204" pitchFamily="34" charset="0"/>
              <a:cs typeface="Arial" panose="020B0604020202020204" pitchFamily="34" charset="0"/>
            </a:rPr>
            <a:t>Survey 30%</a:t>
          </a:r>
          <a:endParaRPr lang="en-AU" sz="1050" b="0" kern="1200" dirty="0">
            <a:solidFill>
              <a:schemeClr val="bg1"/>
            </a:solidFill>
          </a:endParaRPr>
        </a:p>
      </dsp:txBody>
      <dsp:txXfrm>
        <a:off x="2069374" y="1098276"/>
        <a:ext cx="1829073" cy="886702"/>
      </dsp:txXfrm>
    </dsp:sp>
    <dsp:sp modelId="{95EBCBDF-6709-480B-92D5-E703572DB39E}">
      <dsp:nvSpPr>
        <dsp:cNvPr id="0" name=""/>
        <dsp:cNvSpPr/>
      </dsp:nvSpPr>
      <dsp:spPr>
        <a:xfrm>
          <a:off x="2041787" y="2140207"/>
          <a:ext cx="1884247" cy="941876"/>
        </a:xfrm>
        <a:prstGeom prst="roundRect">
          <a:avLst>
            <a:gd name="adj" fmla="val 10000"/>
          </a:avLst>
        </a:prstGeom>
        <a:solidFill>
          <a:schemeClr val="accent1">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Improve</a:t>
          </a:r>
          <a:br>
            <a:rPr lang="en-AU" sz="1050" b="1"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70%</a:t>
          </a:r>
          <a:endParaRPr lang="en-AU" sz="1050" kern="1200" dirty="0">
            <a:solidFill>
              <a:schemeClr val="bg1"/>
            </a:solidFill>
          </a:endParaRPr>
        </a:p>
      </dsp:txBody>
      <dsp:txXfrm>
        <a:off x="2069374" y="2167794"/>
        <a:ext cx="1829073" cy="886702"/>
      </dsp:txXfrm>
    </dsp:sp>
    <dsp:sp modelId="{33F71FE9-9267-43AF-BE25-CE71A8313AF0}">
      <dsp:nvSpPr>
        <dsp:cNvPr id="0" name=""/>
        <dsp:cNvSpPr/>
      </dsp:nvSpPr>
      <dsp:spPr>
        <a:xfrm>
          <a:off x="2041787" y="3209725"/>
          <a:ext cx="932334" cy="941876"/>
        </a:xfrm>
        <a:prstGeom prst="roundRect">
          <a:avLst>
            <a:gd name="adj" fmla="val 10000"/>
          </a:avLst>
        </a:prstGeom>
        <a:solidFill>
          <a:srgbClr val="00A4E4">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kern="1200" dirty="0">
              <a:solidFill>
                <a:schemeClr val="bg1"/>
              </a:solidFill>
            </a:rPr>
            <a:t>30%</a:t>
          </a:r>
          <a:br>
            <a:rPr lang="en-AU" sz="700" kern="1200" dirty="0">
              <a:solidFill>
                <a:schemeClr val="bg1"/>
              </a:solidFill>
            </a:rPr>
          </a:br>
          <a:r>
            <a:rPr lang="en-AU" sz="700" b="1" kern="1200" dirty="0">
              <a:solidFill>
                <a:schemeClr val="bg1"/>
              </a:solidFill>
              <a:latin typeface="Arial" panose="020B0604020202020204" pitchFamily="34" charset="0"/>
              <a:cs typeface="Arial" panose="020B0604020202020204" pitchFamily="34" charset="0"/>
            </a:rPr>
            <a:t>Option B</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Improve reliability &amp; safety</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+$3.50/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2069094" y="3237032"/>
        <a:ext cx="877720" cy="887262"/>
      </dsp:txXfrm>
    </dsp:sp>
    <dsp:sp modelId="{76A02F86-CD92-439F-8E50-811667646CE0}">
      <dsp:nvSpPr>
        <dsp:cNvPr id="0" name=""/>
        <dsp:cNvSpPr/>
      </dsp:nvSpPr>
      <dsp:spPr>
        <a:xfrm>
          <a:off x="2993700" y="3209725"/>
          <a:ext cx="932334" cy="941876"/>
        </a:xfrm>
        <a:prstGeom prst="roundRect">
          <a:avLst>
            <a:gd name="adj" fmla="val 10000"/>
          </a:avLst>
        </a:prstGeom>
        <a:solidFill>
          <a:schemeClr val="accent1">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b="1" kern="1200" dirty="0">
              <a:solidFill>
                <a:schemeClr val="bg1"/>
              </a:solidFill>
              <a:latin typeface="Arial" panose="020B0604020202020204" pitchFamily="34" charset="0"/>
              <a:cs typeface="Arial" panose="020B0604020202020204" pitchFamily="34" charset="0"/>
            </a:rPr>
            <a:t>40%</a:t>
          </a:r>
          <a:br>
            <a:rPr lang="en-AU" sz="700" b="1" kern="1200" dirty="0">
              <a:solidFill>
                <a:schemeClr val="bg1"/>
              </a:solidFill>
              <a:latin typeface="Arial" panose="020B0604020202020204" pitchFamily="34" charset="0"/>
              <a:cs typeface="Arial" panose="020B0604020202020204" pitchFamily="34" charset="0"/>
            </a:rPr>
          </a:br>
          <a:r>
            <a:rPr lang="en-AU" sz="700" b="1" kern="1200" dirty="0">
              <a:solidFill>
                <a:schemeClr val="bg1"/>
              </a:solidFill>
              <a:latin typeface="Arial" panose="020B0604020202020204" pitchFamily="34" charset="0"/>
              <a:cs typeface="Arial" panose="020B0604020202020204" pitchFamily="34" charset="0"/>
            </a:rPr>
            <a:t>Option C</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Improve reliability safety, &amp; encourage renewable generation </a:t>
          </a:r>
          <a:br>
            <a:rPr lang="en-AU" sz="700"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+$4.90/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3021007" y="3237032"/>
        <a:ext cx="877720" cy="887262"/>
      </dsp:txXfrm>
    </dsp:sp>
    <dsp:sp modelId="{1665EC62-D736-4D49-8F11-40C02899CD7A}">
      <dsp:nvSpPr>
        <dsp:cNvPr id="0" name=""/>
        <dsp:cNvSpPr/>
      </dsp:nvSpPr>
      <dsp:spPr>
        <a:xfrm>
          <a:off x="4082666" y="1171"/>
          <a:ext cx="1884247" cy="941876"/>
        </a:xfrm>
        <a:prstGeom prst="roundRect">
          <a:avLst>
            <a:gd name="adj" fmla="val 10000"/>
          </a:avLst>
        </a:prstGeom>
        <a:solidFill>
          <a:schemeClr val="lt1"/>
        </a:solidFill>
        <a:ln w="12700" cap="flat" cmpd="sng" algn="ctr">
          <a:solidFill>
            <a:schemeClr val="accent5"/>
          </a:solidFill>
          <a:prstDash val="solid"/>
          <a:miter lim="800000"/>
        </a:ln>
        <a:effectLst/>
      </dsp:spPr>
      <dsp:style>
        <a:lnRef idx="2">
          <a:schemeClr val="accent5"/>
        </a:lnRef>
        <a:fillRef idx="1">
          <a:schemeClr val="lt1"/>
        </a:fillRef>
        <a:effectRef idx="0">
          <a:schemeClr val="accent5"/>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accent5"/>
              </a:solidFill>
              <a:latin typeface="Arial" panose="020B0604020202020204" pitchFamily="34" charset="0"/>
              <a:cs typeface="Arial" panose="020B0604020202020204" pitchFamily="34" charset="0"/>
            </a:rPr>
            <a:t>Access to data</a:t>
          </a:r>
          <a:endParaRPr lang="en-AU" sz="1050" kern="1200" dirty="0">
            <a:solidFill>
              <a:schemeClr val="accent5"/>
            </a:solidFill>
          </a:endParaRPr>
        </a:p>
      </dsp:txBody>
      <dsp:txXfrm>
        <a:off x="4110253" y="28758"/>
        <a:ext cx="1829073" cy="886702"/>
      </dsp:txXfrm>
    </dsp:sp>
    <dsp:sp modelId="{84B053DF-F76D-4460-B249-B0C54D32E9F0}">
      <dsp:nvSpPr>
        <dsp:cNvPr id="0" name=""/>
        <dsp:cNvSpPr/>
      </dsp:nvSpPr>
      <dsp:spPr>
        <a:xfrm>
          <a:off x="4082666" y="1070689"/>
          <a:ext cx="1884247" cy="941876"/>
        </a:xfrm>
        <a:prstGeom prst="roundRect">
          <a:avLst>
            <a:gd name="adj" fmla="val 10000"/>
          </a:avLst>
        </a:prstGeom>
        <a:solidFill>
          <a:schemeClr val="accent5"/>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No Change</a:t>
          </a:r>
        </a:p>
        <a:p>
          <a:pPr marL="0" lvl="0" indent="0" algn="ctr" defTabSz="466725">
            <a:lnSpc>
              <a:spcPct val="90000"/>
            </a:lnSpc>
            <a:spcBef>
              <a:spcPct val="0"/>
            </a:spcBef>
            <a:spcAft>
              <a:spcPct val="35000"/>
            </a:spcAft>
            <a:buNone/>
          </a:pPr>
          <a:r>
            <a:rPr lang="en-AU" sz="1050" kern="1200" dirty="0">
              <a:solidFill>
                <a:schemeClr val="bg1"/>
              </a:solidFill>
              <a:latin typeface="Arial" panose="020B0604020202020204" pitchFamily="34" charset="0"/>
              <a:cs typeface="Arial" panose="020B0604020202020204" pitchFamily="34" charset="0"/>
            </a:rPr>
            <a:t>+$0</a:t>
          </a:r>
          <a:br>
            <a:rPr lang="en-AU" sz="1050"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54%</a:t>
          </a:r>
          <a:endParaRPr lang="en-AU" sz="1050" b="0" kern="1200" dirty="0">
            <a:solidFill>
              <a:schemeClr val="bg1"/>
            </a:solidFill>
          </a:endParaRPr>
        </a:p>
      </dsp:txBody>
      <dsp:txXfrm>
        <a:off x="4110253" y="1098276"/>
        <a:ext cx="1829073" cy="886702"/>
      </dsp:txXfrm>
    </dsp:sp>
    <dsp:sp modelId="{DC620169-0BC1-4661-8D68-B2CAFB3BF521}">
      <dsp:nvSpPr>
        <dsp:cNvPr id="0" name=""/>
        <dsp:cNvSpPr/>
      </dsp:nvSpPr>
      <dsp:spPr>
        <a:xfrm>
          <a:off x="4082666" y="2140207"/>
          <a:ext cx="1884247" cy="941876"/>
        </a:xfrm>
        <a:prstGeom prst="roundRect">
          <a:avLst>
            <a:gd name="adj" fmla="val 10000"/>
          </a:avLst>
        </a:prstGeom>
        <a:solidFill>
          <a:srgbClr val="2E7C8E">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Improve</a:t>
          </a:r>
          <a:br>
            <a:rPr lang="en-AU" sz="1050" b="1"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46%</a:t>
          </a:r>
          <a:endParaRPr lang="en-AU" sz="1050" kern="1200" dirty="0">
            <a:solidFill>
              <a:schemeClr val="bg1"/>
            </a:solidFill>
          </a:endParaRPr>
        </a:p>
      </dsp:txBody>
      <dsp:txXfrm>
        <a:off x="4110253" y="2167794"/>
        <a:ext cx="1829073" cy="886702"/>
      </dsp:txXfrm>
    </dsp:sp>
    <dsp:sp modelId="{15CFD33D-3A43-4F55-87D6-1E05E7FEAFB7}">
      <dsp:nvSpPr>
        <dsp:cNvPr id="0" name=""/>
        <dsp:cNvSpPr/>
      </dsp:nvSpPr>
      <dsp:spPr>
        <a:xfrm>
          <a:off x="4082666" y="3209725"/>
          <a:ext cx="932334" cy="941876"/>
        </a:xfrm>
        <a:prstGeom prst="roundRect">
          <a:avLst>
            <a:gd name="adj" fmla="val 10000"/>
          </a:avLst>
        </a:prstGeom>
        <a:solidFill>
          <a:srgbClr val="2E7C8E">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kern="1200" dirty="0">
              <a:solidFill>
                <a:schemeClr val="bg1"/>
              </a:solidFill>
            </a:rPr>
            <a:t>20%</a:t>
          </a:r>
          <a:br>
            <a:rPr lang="en-AU" sz="700" kern="1200" dirty="0">
              <a:solidFill>
                <a:schemeClr val="bg1"/>
              </a:solidFill>
            </a:rPr>
          </a:br>
          <a:r>
            <a:rPr lang="en-AU" sz="700" b="1" kern="1200" dirty="0">
              <a:solidFill>
                <a:schemeClr val="bg1"/>
              </a:solidFill>
              <a:latin typeface="Arial" panose="020B0604020202020204" pitchFamily="34" charset="0"/>
              <a:cs typeface="Arial" panose="020B0604020202020204" pitchFamily="34" charset="0"/>
            </a:rPr>
            <a:t>Option B</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Next day w 15min intervals</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+$1.20/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4109973" y="3237032"/>
        <a:ext cx="877720" cy="887262"/>
      </dsp:txXfrm>
    </dsp:sp>
    <dsp:sp modelId="{E33BAC7C-3A75-475C-AE8E-2520F4BABCEC}">
      <dsp:nvSpPr>
        <dsp:cNvPr id="0" name=""/>
        <dsp:cNvSpPr/>
      </dsp:nvSpPr>
      <dsp:spPr>
        <a:xfrm>
          <a:off x="5034580" y="3209725"/>
          <a:ext cx="932334" cy="941876"/>
        </a:xfrm>
        <a:prstGeom prst="roundRect">
          <a:avLst>
            <a:gd name="adj" fmla="val 10000"/>
          </a:avLst>
        </a:prstGeom>
        <a:solidFill>
          <a:srgbClr val="2E7C8E">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b="1" kern="1200" dirty="0">
              <a:solidFill>
                <a:schemeClr val="bg1"/>
              </a:solidFill>
              <a:latin typeface="Arial" panose="020B0604020202020204" pitchFamily="34" charset="0"/>
              <a:cs typeface="Arial" panose="020B0604020202020204" pitchFamily="34" charset="0"/>
            </a:rPr>
            <a:t>26%</a:t>
          </a:r>
          <a:br>
            <a:rPr lang="en-AU" sz="700" b="1" kern="1200" dirty="0">
              <a:solidFill>
                <a:schemeClr val="bg1"/>
              </a:solidFill>
              <a:latin typeface="Arial" panose="020B0604020202020204" pitchFamily="34" charset="0"/>
              <a:cs typeface="Arial" panose="020B0604020202020204" pitchFamily="34" charset="0"/>
            </a:rPr>
          </a:br>
          <a:r>
            <a:rPr lang="en-AU" sz="700" b="1" kern="1200" dirty="0">
              <a:solidFill>
                <a:schemeClr val="bg1"/>
              </a:solidFill>
              <a:latin typeface="Arial" panose="020B0604020202020204" pitchFamily="34" charset="0"/>
              <a:cs typeface="Arial" panose="020B0604020202020204" pitchFamily="34" charset="0"/>
            </a:rPr>
            <a:t>Option C</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Real time w 15min intervals</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+$1.40/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5061887" y="3237032"/>
        <a:ext cx="877720" cy="887262"/>
      </dsp:txXfrm>
    </dsp:sp>
    <dsp:sp modelId="{53C09287-5F86-4D60-84D7-BC3F663785B7}">
      <dsp:nvSpPr>
        <dsp:cNvPr id="0" name=""/>
        <dsp:cNvSpPr/>
      </dsp:nvSpPr>
      <dsp:spPr>
        <a:xfrm>
          <a:off x="6123546" y="1171"/>
          <a:ext cx="2836160" cy="941876"/>
        </a:xfrm>
        <a:prstGeom prst="roundRect">
          <a:avLst>
            <a:gd name="adj" fmla="val 10000"/>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accent2"/>
              </a:solidFill>
              <a:latin typeface="Arial" panose="020B0604020202020204" pitchFamily="34" charset="0"/>
              <a:cs typeface="Arial" panose="020B0604020202020204" pitchFamily="34" charset="0"/>
            </a:rPr>
            <a:t>Pole replacements</a:t>
          </a:r>
          <a:endParaRPr lang="en-AU" sz="1050" kern="1200" dirty="0">
            <a:solidFill>
              <a:schemeClr val="accent2"/>
            </a:solidFill>
          </a:endParaRPr>
        </a:p>
      </dsp:txBody>
      <dsp:txXfrm>
        <a:off x="6151133" y="28758"/>
        <a:ext cx="2780986" cy="886702"/>
      </dsp:txXfrm>
    </dsp:sp>
    <dsp:sp modelId="{B146E7BC-80B6-4F10-AF27-CA0A3B41DCA9}">
      <dsp:nvSpPr>
        <dsp:cNvPr id="0" name=""/>
        <dsp:cNvSpPr/>
      </dsp:nvSpPr>
      <dsp:spPr>
        <a:xfrm>
          <a:off x="6123546" y="1070689"/>
          <a:ext cx="2836160" cy="941876"/>
        </a:xfrm>
        <a:prstGeom prst="roundRect">
          <a:avLst>
            <a:gd name="adj" fmla="val 10000"/>
          </a:avLst>
        </a:prstGeom>
        <a:solidFill>
          <a:schemeClr val="accent2"/>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No Change</a:t>
          </a:r>
        </a:p>
        <a:p>
          <a:pPr marL="0" lvl="0" indent="0" algn="ctr" defTabSz="466725">
            <a:lnSpc>
              <a:spcPct val="90000"/>
            </a:lnSpc>
            <a:spcBef>
              <a:spcPct val="0"/>
            </a:spcBef>
            <a:spcAft>
              <a:spcPct val="35000"/>
            </a:spcAft>
            <a:buNone/>
          </a:pPr>
          <a:r>
            <a:rPr lang="en-AU" sz="1050" kern="1200" dirty="0">
              <a:solidFill>
                <a:schemeClr val="bg1"/>
              </a:solidFill>
              <a:latin typeface="Arial" panose="020B0604020202020204" pitchFamily="34" charset="0"/>
              <a:cs typeface="Arial" panose="020B0604020202020204" pitchFamily="34" charset="0"/>
            </a:rPr>
            <a:t>+$0</a:t>
          </a:r>
          <a:br>
            <a:rPr lang="en-AU" sz="1050"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50%</a:t>
          </a:r>
          <a:endParaRPr lang="en-AU" sz="1050" b="0" kern="1200" dirty="0">
            <a:solidFill>
              <a:schemeClr val="bg1"/>
            </a:solidFill>
          </a:endParaRPr>
        </a:p>
      </dsp:txBody>
      <dsp:txXfrm>
        <a:off x="6151133" y="1098276"/>
        <a:ext cx="2780986" cy="886702"/>
      </dsp:txXfrm>
    </dsp:sp>
    <dsp:sp modelId="{4EC3A4B7-3528-4C19-9AA5-B49A1C5A5BA0}">
      <dsp:nvSpPr>
        <dsp:cNvPr id="0" name=""/>
        <dsp:cNvSpPr/>
      </dsp:nvSpPr>
      <dsp:spPr>
        <a:xfrm>
          <a:off x="6162316" y="2088779"/>
          <a:ext cx="2836160" cy="941876"/>
        </a:xfrm>
        <a:prstGeom prst="roundRect">
          <a:avLst>
            <a:gd name="adj" fmla="val 10000"/>
          </a:avLst>
        </a:prstGeom>
        <a:solidFill>
          <a:srgbClr val="055E8D">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Improve</a:t>
          </a:r>
          <a:br>
            <a:rPr lang="en-AU" sz="1050" b="1"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50%</a:t>
          </a:r>
          <a:endParaRPr lang="en-AU" sz="1050" kern="1200" dirty="0">
            <a:solidFill>
              <a:schemeClr val="bg1"/>
            </a:solidFill>
          </a:endParaRPr>
        </a:p>
      </dsp:txBody>
      <dsp:txXfrm>
        <a:off x="6189903" y="2116366"/>
        <a:ext cx="2780986" cy="886702"/>
      </dsp:txXfrm>
    </dsp:sp>
    <dsp:sp modelId="{F85D01FA-5B91-4687-AF13-DD543BC3DF36}">
      <dsp:nvSpPr>
        <dsp:cNvPr id="0" name=""/>
        <dsp:cNvSpPr/>
      </dsp:nvSpPr>
      <dsp:spPr>
        <a:xfrm>
          <a:off x="6123546" y="3209725"/>
          <a:ext cx="932334" cy="941876"/>
        </a:xfrm>
        <a:prstGeom prst="roundRect">
          <a:avLst>
            <a:gd name="adj" fmla="val 10000"/>
          </a:avLst>
        </a:prstGeom>
        <a:solidFill>
          <a:srgbClr val="055E8D">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kern="1200" dirty="0">
              <a:solidFill>
                <a:schemeClr val="bg1"/>
              </a:solidFill>
            </a:rPr>
            <a:t>29%</a:t>
          </a:r>
          <a:br>
            <a:rPr lang="en-AU" sz="700" kern="1200" dirty="0">
              <a:solidFill>
                <a:schemeClr val="bg1"/>
              </a:solidFill>
            </a:rPr>
          </a:br>
          <a:r>
            <a:rPr lang="en-AU" sz="700" b="1" kern="1200" dirty="0">
              <a:solidFill>
                <a:schemeClr val="bg1"/>
              </a:solidFill>
              <a:latin typeface="Arial" panose="020B0604020202020204" pitchFamily="34" charset="0"/>
              <a:cs typeface="Arial" panose="020B0604020202020204" pitchFamily="34" charset="0"/>
            </a:rPr>
            <a:t>Option B</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2000 replacements/year</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+$5.40/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6150853" y="3237032"/>
        <a:ext cx="877720" cy="887262"/>
      </dsp:txXfrm>
    </dsp:sp>
    <dsp:sp modelId="{646C6E36-6E27-4D3D-8E39-6D4B6F5E4DDA}">
      <dsp:nvSpPr>
        <dsp:cNvPr id="0" name=""/>
        <dsp:cNvSpPr/>
      </dsp:nvSpPr>
      <dsp:spPr>
        <a:xfrm>
          <a:off x="7075459" y="3209725"/>
          <a:ext cx="932334" cy="941876"/>
        </a:xfrm>
        <a:prstGeom prst="roundRect">
          <a:avLst>
            <a:gd name="adj" fmla="val 10000"/>
          </a:avLst>
        </a:prstGeom>
        <a:solidFill>
          <a:srgbClr val="055E8D">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b="1" kern="1200" dirty="0">
              <a:solidFill>
                <a:schemeClr val="bg1"/>
              </a:solidFill>
              <a:latin typeface="Arial" panose="020B0604020202020204" pitchFamily="34" charset="0"/>
              <a:cs typeface="Arial" panose="020B0604020202020204" pitchFamily="34" charset="0"/>
            </a:rPr>
            <a:t>14%</a:t>
          </a:r>
          <a:br>
            <a:rPr lang="en-AU" sz="700" b="1" kern="1200" dirty="0">
              <a:solidFill>
                <a:schemeClr val="bg1"/>
              </a:solidFill>
              <a:latin typeface="Arial" panose="020B0604020202020204" pitchFamily="34" charset="0"/>
              <a:cs typeface="Arial" panose="020B0604020202020204" pitchFamily="34" charset="0"/>
            </a:rPr>
          </a:br>
          <a:r>
            <a:rPr lang="en-AU" sz="700" b="1" kern="1200" dirty="0">
              <a:solidFill>
                <a:schemeClr val="bg1"/>
              </a:solidFill>
              <a:latin typeface="Arial" panose="020B0604020202020204" pitchFamily="34" charset="0"/>
              <a:cs typeface="Arial" panose="020B0604020202020204" pitchFamily="34" charset="0"/>
            </a:rPr>
            <a:t>Option C</a:t>
          </a:r>
          <a:br>
            <a:rPr lang="en-AU" sz="700" b="1"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3000 replacements/year</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+$10.70/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7102766" y="3237032"/>
        <a:ext cx="877720" cy="887262"/>
      </dsp:txXfrm>
    </dsp:sp>
    <dsp:sp modelId="{49A7E63F-F54F-4F54-B314-105F983DECCE}">
      <dsp:nvSpPr>
        <dsp:cNvPr id="0" name=""/>
        <dsp:cNvSpPr/>
      </dsp:nvSpPr>
      <dsp:spPr>
        <a:xfrm>
          <a:off x="8027372" y="3209725"/>
          <a:ext cx="932334" cy="941876"/>
        </a:xfrm>
        <a:prstGeom prst="roundRect">
          <a:avLst>
            <a:gd name="adj" fmla="val 10000"/>
          </a:avLst>
        </a:prstGeom>
        <a:solidFill>
          <a:srgbClr val="055E8D">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b="1" kern="1200" dirty="0">
              <a:solidFill>
                <a:schemeClr val="bg1"/>
              </a:solidFill>
              <a:latin typeface="Arial" panose="020B0604020202020204" pitchFamily="34" charset="0"/>
              <a:cs typeface="Arial" panose="020B0604020202020204" pitchFamily="34" charset="0"/>
            </a:rPr>
            <a:t>7%</a:t>
          </a:r>
          <a:br>
            <a:rPr lang="en-AU" sz="700" b="1" kern="1200" dirty="0">
              <a:solidFill>
                <a:schemeClr val="bg1"/>
              </a:solidFill>
              <a:latin typeface="Arial" panose="020B0604020202020204" pitchFamily="34" charset="0"/>
              <a:cs typeface="Arial" panose="020B0604020202020204" pitchFamily="34" charset="0"/>
            </a:rPr>
          </a:br>
          <a:r>
            <a:rPr lang="en-AU" sz="700" b="1" kern="1200" dirty="0">
              <a:solidFill>
                <a:schemeClr val="bg1"/>
              </a:solidFill>
              <a:latin typeface="Arial" panose="020B0604020202020204" pitchFamily="34" charset="0"/>
              <a:cs typeface="Arial" panose="020B0604020202020204" pitchFamily="34" charset="0"/>
            </a:rPr>
            <a:t>Option D</a:t>
          </a:r>
          <a:br>
            <a:rPr lang="en-AU" sz="700" b="1"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5000 replacements/year</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+$21.50/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8054679" y="3237032"/>
        <a:ext cx="877720" cy="887262"/>
      </dsp:txXfrm>
    </dsp:sp>
    <dsp:sp modelId="{DB142012-0BAD-46A4-BCAE-057D7D542492}">
      <dsp:nvSpPr>
        <dsp:cNvPr id="0" name=""/>
        <dsp:cNvSpPr/>
      </dsp:nvSpPr>
      <dsp:spPr>
        <a:xfrm>
          <a:off x="9116339" y="1171"/>
          <a:ext cx="932334" cy="941876"/>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accent4"/>
              </a:solidFill>
              <a:latin typeface="Arial" panose="020B0604020202020204" pitchFamily="34" charset="0"/>
              <a:cs typeface="Arial" panose="020B0604020202020204" pitchFamily="34" charset="0"/>
            </a:rPr>
            <a:t>The speed to answer calls</a:t>
          </a:r>
          <a:endParaRPr lang="en-AU" sz="1050" kern="1200" dirty="0">
            <a:solidFill>
              <a:schemeClr val="accent4"/>
            </a:solidFill>
          </a:endParaRPr>
        </a:p>
      </dsp:txBody>
      <dsp:txXfrm>
        <a:off x="9143646" y="28478"/>
        <a:ext cx="877720" cy="887262"/>
      </dsp:txXfrm>
    </dsp:sp>
    <dsp:sp modelId="{DC659BA3-25C6-4724-8364-7A92E817C972}">
      <dsp:nvSpPr>
        <dsp:cNvPr id="0" name=""/>
        <dsp:cNvSpPr/>
      </dsp:nvSpPr>
      <dsp:spPr>
        <a:xfrm>
          <a:off x="9116339" y="1070689"/>
          <a:ext cx="932334" cy="941876"/>
        </a:xfrm>
        <a:prstGeom prst="roundRect">
          <a:avLst>
            <a:gd name="adj" fmla="val 10000"/>
          </a:avLst>
        </a:prstGeom>
        <a:solidFill>
          <a:schemeClr val="accent4"/>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No Change</a:t>
          </a:r>
        </a:p>
        <a:p>
          <a:pPr marL="0" lvl="0" indent="0" algn="ctr" defTabSz="466725">
            <a:lnSpc>
              <a:spcPct val="90000"/>
            </a:lnSpc>
            <a:spcBef>
              <a:spcPct val="0"/>
            </a:spcBef>
            <a:spcAft>
              <a:spcPct val="35000"/>
            </a:spcAft>
            <a:buNone/>
          </a:pPr>
          <a:r>
            <a:rPr lang="en-AU" sz="1050" kern="1200" dirty="0">
              <a:solidFill>
                <a:schemeClr val="bg1"/>
              </a:solidFill>
              <a:latin typeface="Arial" panose="020B0604020202020204" pitchFamily="34" charset="0"/>
              <a:cs typeface="Arial" panose="020B0604020202020204" pitchFamily="34" charset="0"/>
            </a:rPr>
            <a:t>+$0</a:t>
          </a:r>
          <a:br>
            <a:rPr lang="en-AU" sz="1050"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72%</a:t>
          </a:r>
          <a:endParaRPr lang="en-AU" sz="1050" b="0" kern="1200" dirty="0">
            <a:solidFill>
              <a:schemeClr val="bg1"/>
            </a:solidFill>
          </a:endParaRPr>
        </a:p>
      </dsp:txBody>
      <dsp:txXfrm>
        <a:off x="9143646" y="1097996"/>
        <a:ext cx="877720" cy="887262"/>
      </dsp:txXfrm>
    </dsp:sp>
    <dsp:sp modelId="{E3871DA4-B176-431A-A665-F7088907439D}">
      <dsp:nvSpPr>
        <dsp:cNvPr id="0" name=""/>
        <dsp:cNvSpPr/>
      </dsp:nvSpPr>
      <dsp:spPr>
        <a:xfrm>
          <a:off x="9116339" y="2140207"/>
          <a:ext cx="932334" cy="941876"/>
        </a:xfrm>
        <a:prstGeom prst="roundRect">
          <a:avLst>
            <a:gd name="adj" fmla="val 10000"/>
          </a:avLst>
        </a:prstGeom>
        <a:solidFill>
          <a:schemeClr val="accent4">
            <a:alpha val="50196"/>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Improve</a:t>
          </a:r>
        </a:p>
        <a:p>
          <a:pPr marL="0" lvl="0" indent="0" algn="ctr" defTabSz="466725">
            <a:lnSpc>
              <a:spcPct val="90000"/>
            </a:lnSpc>
            <a:spcBef>
              <a:spcPct val="0"/>
            </a:spcBef>
            <a:spcAft>
              <a:spcPct val="35000"/>
            </a:spcAft>
            <a:buNone/>
          </a:pPr>
          <a:r>
            <a:rPr lang="en-AU" sz="1050" kern="1200" dirty="0">
              <a:solidFill>
                <a:schemeClr val="bg1"/>
              </a:solidFill>
              <a:latin typeface="Arial" panose="020B0604020202020204" pitchFamily="34" charset="0"/>
              <a:cs typeface="Arial" panose="020B0604020202020204" pitchFamily="34" charset="0"/>
            </a:rPr>
            <a:t>Survey 28%</a:t>
          </a:r>
          <a:endParaRPr lang="en-AU" sz="1050" kern="1200" dirty="0">
            <a:solidFill>
              <a:schemeClr val="bg1"/>
            </a:solidFill>
          </a:endParaRPr>
        </a:p>
      </dsp:txBody>
      <dsp:txXfrm>
        <a:off x="9143646" y="2167514"/>
        <a:ext cx="877720" cy="887262"/>
      </dsp:txXfrm>
    </dsp:sp>
    <dsp:sp modelId="{CE106573-8FAB-4E7B-A21F-293AB46D03C7}">
      <dsp:nvSpPr>
        <dsp:cNvPr id="0" name=""/>
        <dsp:cNvSpPr/>
      </dsp:nvSpPr>
      <dsp:spPr>
        <a:xfrm>
          <a:off x="9116339" y="3209725"/>
          <a:ext cx="932334" cy="941876"/>
        </a:xfrm>
        <a:prstGeom prst="roundRect">
          <a:avLst>
            <a:gd name="adj" fmla="val 10000"/>
          </a:avLst>
        </a:prstGeom>
        <a:solidFill>
          <a:schemeClr val="accent4">
            <a:alpha val="50196"/>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kern="1200" dirty="0">
              <a:solidFill>
                <a:schemeClr val="bg1"/>
              </a:solidFill>
            </a:rPr>
            <a:t>28%</a:t>
          </a:r>
          <a:br>
            <a:rPr lang="en-AU" sz="700" kern="1200" dirty="0">
              <a:solidFill>
                <a:schemeClr val="bg1"/>
              </a:solidFill>
            </a:rPr>
          </a:br>
          <a:r>
            <a:rPr lang="en-AU" sz="700" b="1" kern="1200" dirty="0">
              <a:solidFill>
                <a:schemeClr val="bg1"/>
              </a:solidFill>
              <a:latin typeface="Arial" panose="020B0604020202020204" pitchFamily="34" charset="0"/>
              <a:cs typeface="Arial" panose="020B0604020202020204" pitchFamily="34" charset="0"/>
            </a:rPr>
            <a:t>Option B</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30 sec or less to answer</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+$2.00/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9143646" y="3237032"/>
        <a:ext cx="877720" cy="8872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0CA826-D807-41DB-92F4-27466FCEB804}">
      <dsp:nvSpPr>
        <dsp:cNvPr id="0" name=""/>
        <dsp:cNvSpPr/>
      </dsp:nvSpPr>
      <dsp:spPr>
        <a:xfrm>
          <a:off x="907" y="1171"/>
          <a:ext cx="1884247" cy="941876"/>
        </a:xfrm>
        <a:prstGeom prst="roundRect">
          <a:avLst>
            <a:gd name="adj" fmla="val 10000"/>
          </a:avLst>
        </a:prstGeom>
        <a:solidFill>
          <a:schemeClr val="lt1"/>
        </a:solidFill>
        <a:ln w="12700" cap="flat" cmpd="sng" algn="ctr">
          <a:solidFill>
            <a:schemeClr val="accent5"/>
          </a:solidFill>
          <a:prstDash val="solid"/>
          <a:miter lim="800000"/>
        </a:ln>
        <a:effectLst/>
      </dsp:spPr>
      <dsp:style>
        <a:lnRef idx="2">
          <a:schemeClr val="accent5"/>
        </a:lnRef>
        <a:fillRef idx="1">
          <a:schemeClr val="lt1"/>
        </a:fillRef>
        <a:effectRef idx="0">
          <a:schemeClr val="accent5"/>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accent6"/>
              </a:solidFill>
              <a:latin typeface="Arial" panose="020B0604020202020204" pitchFamily="34" charset="0"/>
              <a:cs typeface="Arial" panose="020B0604020202020204" pitchFamily="34" charset="0"/>
            </a:rPr>
            <a:t>Ability to export solar power*</a:t>
          </a:r>
          <a:endParaRPr lang="en-AU" sz="1050" kern="1200" dirty="0">
            <a:solidFill>
              <a:schemeClr val="accent6"/>
            </a:solidFill>
          </a:endParaRPr>
        </a:p>
      </dsp:txBody>
      <dsp:txXfrm>
        <a:off x="28494" y="28758"/>
        <a:ext cx="1829073" cy="886702"/>
      </dsp:txXfrm>
    </dsp:sp>
    <dsp:sp modelId="{D92BB4D2-97C5-4BE0-BE55-4B3A9EBF15FC}">
      <dsp:nvSpPr>
        <dsp:cNvPr id="0" name=""/>
        <dsp:cNvSpPr/>
      </dsp:nvSpPr>
      <dsp:spPr>
        <a:xfrm>
          <a:off x="907" y="1070689"/>
          <a:ext cx="1884247" cy="941876"/>
        </a:xfrm>
        <a:prstGeom prst="roundRect">
          <a:avLst>
            <a:gd name="adj" fmla="val 10000"/>
          </a:avLst>
        </a:prstGeom>
        <a:solidFill>
          <a:srgbClr val="62B5B8">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No Change</a:t>
          </a:r>
          <a:br>
            <a:rPr lang="en-AU" sz="1050" b="1" kern="1200" dirty="0">
              <a:solidFill>
                <a:schemeClr val="bg1"/>
              </a:solidFill>
              <a:latin typeface="Arial" panose="020B0604020202020204" pitchFamily="34" charset="0"/>
              <a:cs typeface="Arial" panose="020B0604020202020204" pitchFamily="34" charset="0"/>
            </a:rPr>
          </a:br>
          <a:r>
            <a:rPr lang="en-AU" sz="1050" b="0" kern="1200" dirty="0">
              <a:solidFill>
                <a:schemeClr val="bg1"/>
              </a:solidFill>
              <a:latin typeface="Arial" panose="020B0604020202020204" pitchFamily="34" charset="0"/>
              <a:cs typeface="Arial" panose="020B0604020202020204" pitchFamily="34" charset="0"/>
            </a:rPr>
            <a:t>+$0</a:t>
          </a:r>
          <a:br>
            <a:rPr lang="en-AU" sz="1050" b="0" kern="1200" dirty="0">
              <a:solidFill>
                <a:schemeClr val="bg1"/>
              </a:solidFill>
              <a:latin typeface="Arial" panose="020B0604020202020204" pitchFamily="34" charset="0"/>
              <a:cs typeface="Arial" panose="020B0604020202020204" pitchFamily="34" charset="0"/>
            </a:rPr>
          </a:br>
          <a:r>
            <a:rPr lang="en-AU" sz="1050" b="0" kern="1200" dirty="0">
              <a:solidFill>
                <a:schemeClr val="bg1"/>
              </a:solidFill>
              <a:latin typeface="Arial" panose="020B0604020202020204" pitchFamily="34" charset="0"/>
              <a:cs typeface="Arial" panose="020B0604020202020204" pitchFamily="34" charset="0"/>
            </a:rPr>
            <a:t>Survey 30%</a:t>
          </a:r>
          <a:endParaRPr lang="en-AU" sz="1050" b="0" kern="1200" dirty="0">
            <a:solidFill>
              <a:schemeClr val="bg1"/>
            </a:solidFill>
          </a:endParaRPr>
        </a:p>
      </dsp:txBody>
      <dsp:txXfrm>
        <a:off x="28494" y="1098276"/>
        <a:ext cx="1829073" cy="886702"/>
      </dsp:txXfrm>
    </dsp:sp>
    <dsp:sp modelId="{BFDB94CF-7D70-4DA8-B385-4C2F7FD7BE80}">
      <dsp:nvSpPr>
        <dsp:cNvPr id="0" name=""/>
        <dsp:cNvSpPr/>
      </dsp:nvSpPr>
      <dsp:spPr>
        <a:xfrm>
          <a:off x="907" y="2140207"/>
          <a:ext cx="1884247" cy="941876"/>
        </a:xfrm>
        <a:prstGeom prst="roundRect">
          <a:avLst>
            <a:gd name="adj" fmla="val 10000"/>
          </a:avLst>
        </a:prstGeom>
        <a:solidFill>
          <a:schemeClr val="accent6"/>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Improve</a:t>
          </a:r>
          <a:br>
            <a:rPr lang="en-AU" sz="1050" b="1"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70%</a:t>
          </a:r>
          <a:endParaRPr lang="en-AU" sz="1050" kern="1200" dirty="0">
            <a:solidFill>
              <a:schemeClr val="bg1"/>
            </a:solidFill>
          </a:endParaRPr>
        </a:p>
      </dsp:txBody>
      <dsp:txXfrm>
        <a:off x="28494" y="2167794"/>
        <a:ext cx="1829073" cy="886702"/>
      </dsp:txXfrm>
    </dsp:sp>
    <dsp:sp modelId="{6900263B-DFA6-4C1D-A073-9526C51070DE}">
      <dsp:nvSpPr>
        <dsp:cNvPr id="0" name=""/>
        <dsp:cNvSpPr/>
      </dsp:nvSpPr>
      <dsp:spPr>
        <a:xfrm>
          <a:off x="907" y="3209725"/>
          <a:ext cx="932334" cy="941876"/>
        </a:xfrm>
        <a:prstGeom prst="roundRect">
          <a:avLst>
            <a:gd name="adj" fmla="val 10000"/>
          </a:avLst>
        </a:prstGeom>
        <a:solidFill>
          <a:srgbClr val="62B5B8">
            <a:alpha val="50196"/>
          </a:srgb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kern="1200" dirty="0">
              <a:solidFill>
                <a:schemeClr val="bg1"/>
              </a:solidFill>
            </a:rPr>
            <a:t>29%</a:t>
          </a:r>
          <a:br>
            <a:rPr lang="en-AU" sz="700" kern="1200" dirty="0">
              <a:solidFill>
                <a:schemeClr val="bg1"/>
              </a:solidFill>
            </a:rPr>
          </a:br>
          <a:r>
            <a:rPr lang="en-AU" sz="700" b="1" kern="1200" dirty="0">
              <a:solidFill>
                <a:schemeClr val="bg1"/>
              </a:solidFill>
              <a:latin typeface="Arial" panose="020B0604020202020204" pitchFamily="34" charset="0"/>
              <a:cs typeface="Arial" panose="020B0604020202020204" pitchFamily="34" charset="0"/>
            </a:rPr>
            <a:t>Option B</a:t>
          </a:r>
          <a:br>
            <a:rPr lang="en-AU" sz="700" b="1"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All can export up to 5kW</a:t>
          </a:r>
          <a:br>
            <a:rPr lang="en-AU" sz="700"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+$3.50/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28214" y="3237032"/>
        <a:ext cx="877720" cy="887262"/>
      </dsp:txXfrm>
    </dsp:sp>
    <dsp:sp modelId="{9CE05089-3C02-4270-8943-491162D280DA}">
      <dsp:nvSpPr>
        <dsp:cNvPr id="0" name=""/>
        <dsp:cNvSpPr/>
      </dsp:nvSpPr>
      <dsp:spPr>
        <a:xfrm>
          <a:off x="952820" y="3209725"/>
          <a:ext cx="932334" cy="941876"/>
        </a:xfrm>
        <a:prstGeom prst="roundRect">
          <a:avLst>
            <a:gd name="adj" fmla="val 10000"/>
          </a:avLst>
        </a:prstGeom>
        <a:solidFill>
          <a:srgbClr val="62B5B8"/>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b="1" kern="1200" dirty="0">
              <a:solidFill>
                <a:schemeClr val="bg1"/>
              </a:solidFill>
              <a:latin typeface="Arial" panose="020B0604020202020204" pitchFamily="34" charset="0"/>
              <a:cs typeface="Arial" panose="020B0604020202020204" pitchFamily="34" charset="0"/>
            </a:rPr>
            <a:t>41%</a:t>
          </a:r>
          <a:br>
            <a:rPr lang="en-AU" sz="700" b="1" kern="1200" dirty="0">
              <a:solidFill>
                <a:schemeClr val="bg1"/>
              </a:solidFill>
              <a:latin typeface="Arial" panose="020B0604020202020204" pitchFamily="34" charset="0"/>
              <a:cs typeface="Arial" panose="020B0604020202020204" pitchFamily="34" charset="0"/>
            </a:rPr>
          </a:br>
          <a:r>
            <a:rPr lang="en-AU" sz="700" b="1" kern="1200" dirty="0">
              <a:solidFill>
                <a:schemeClr val="bg1"/>
              </a:solidFill>
              <a:latin typeface="Arial" panose="020B0604020202020204" pitchFamily="34" charset="0"/>
              <a:cs typeface="Arial" panose="020B0604020202020204" pitchFamily="34" charset="0"/>
            </a:rPr>
            <a:t>Option C</a:t>
          </a:r>
          <a:br>
            <a:rPr lang="en-AU" sz="700" b="1"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All can export unlimited</a:t>
          </a:r>
          <a:br>
            <a:rPr lang="en-AU" sz="700"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+$20.00/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980127" y="3237032"/>
        <a:ext cx="877720" cy="887262"/>
      </dsp:txXfrm>
    </dsp:sp>
    <dsp:sp modelId="{FBA27044-2917-4407-8125-26C4C2C7BDA7}">
      <dsp:nvSpPr>
        <dsp:cNvPr id="0" name=""/>
        <dsp:cNvSpPr/>
      </dsp:nvSpPr>
      <dsp:spPr>
        <a:xfrm>
          <a:off x="2041787" y="1171"/>
          <a:ext cx="1884247" cy="941876"/>
        </a:xfrm>
        <a:prstGeom prst="roundRect">
          <a:avLst>
            <a:gd name="adj" fmla="val 10000"/>
          </a:avLst>
        </a:prstGeom>
        <a:solidFill>
          <a:schemeClr val="lt1"/>
        </a:solidFill>
        <a:ln w="12700" cap="flat" cmpd="sng" algn="ctr">
          <a:solidFill>
            <a:schemeClr val="accent1"/>
          </a:solidFill>
          <a:prstDash val="solid"/>
          <a:miter lim="800000"/>
        </a:ln>
        <a:effectLst/>
      </dsp:spPr>
      <dsp:style>
        <a:lnRef idx="2">
          <a:schemeClr val="accent1"/>
        </a:lnRef>
        <a:fillRef idx="1">
          <a:schemeClr val="lt1"/>
        </a:fillRef>
        <a:effectRef idx="0">
          <a:schemeClr val="accent1"/>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accent1"/>
              </a:solidFill>
              <a:latin typeface="Arial" panose="020B0604020202020204" pitchFamily="34" charset="0"/>
              <a:cs typeface="Arial" panose="020B0604020202020204" pitchFamily="34" charset="0"/>
            </a:rPr>
            <a:t>Investing in new technology</a:t>
          </a:r>
          <a:endParaRPr lang="en-AU" sz="1050" kern="1200" dirty="0">
            <a:solidFill>
              <a:schemeClr val="accent1"/>
            </a:solidFill>
          </a:endParaRPr>
        </a:p>
      </dsp:txBody>
      <dsp:txXfrm>
        <a:off x="2069374" y="28758"/>
        <a:ext cx="1829073" cy="886702"/>
      </dsp:txXfrm>
    </dsp:sp>
    <dsp:sp modelId="{93A82231-C337-40F8-AE7B-B9CFE8066CE3}">
      <dsp:nvSpPr>
        <dsp:cNvPr id="0" name=""/>
        <dsp:cNvSpPr/>
      </dsp:nvSpPr>
      <dsp:spPr>
        <a:xfrm>
          <a:off x="2041787" y="1070689"/>
          <a:ext cx="1884247" cy="941876"/>
        </a:xfrm>
        <a:prstGeom prst="roundRect">
          <a:avLst>
            <a:gd name="adj" fmla="val 10000"/>
          </a:avLst>
        </a:prstGeom>
        <a:solidFill>
          <a:srgbClr val="00A4E4">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No Change</a:t>
          </a:r>
        </a:p>
        <a:p>
          <a:pPr marL="0" lvl="0" indent="0" algn="ctr" defTabSz="466725">
            <a:lnSpc>
              <a:spcPct val="90000"/>
            </a:lnSpc>
            <a:spcBef>
              <a:spcPct val="0"/>
            </a:spcBef>
            <a:spcAft>
              <a:spcPct val="35000"/>
            </a:spcAft>
            <a:buNone/>
          </a:pPr>
          <a:r>
            <a:rPr lang="en-AU" sz="1050" b="0" kern="1200" dirty="0">
              <a:solidFill>
                <a:schemeClr val="bg1"/>
              </a:solidFill>
              <a:latin typeface="Arial" panose="020B0604020202020204" pitchFamily="34" charset="0"/>
              <a:cs typeface="Arial" panose="020B0604020202020204" pitchFamily="34" charset="0"/>
            </a:rPr>
            <a:t>+$0</a:t>
          </a:r>
          <a:br>
            <a:rPr lang="en-AU" sz="1050" b="0" kern="1200" dirty="0">
              <a:solidFill>
                <a:schemeClr val="bg1"/>
              </a:solidFill>
              <a:latin typeface="Arial" panose="020B0604020202020204" pitchFamily="34" charset="0"/>
              <a:cs typeface="Arial" panose="020B0604020202020204" pitchFamily="34" charset="0"/>
            </a:rPr>
          </a:br>
          <a:r>
            <a:rPr lang="en-AU" sz="1050" b="0" kern="1200" dirty="0">
              <a:solidFill>
                <a:schemeClr val="bg1"/>
              </a:solidFill>
              <a:latin typeface="Arial" panose="020B0604020202020204" pitchFamily="34" charset="0"/>
              <a:cs typeface="Arial" panose="020B0604020202020204" pitchFamily="34" charset="0"/>
            </a:rPr>
            <a:t>Survey 30%</a:t>
          </a:r>
          <a:endParaRPr lang="en-AU" sz="1050" b="0" kern="1200" dirty="0">
            <a:solidFill>
              <a:schemeClr val="bg1"/>
            </a:solidFill>
          </a:endParaRPr>
        </a:p>
      </dsp:txBody>
      <dsp:txXfrm>
        <a:off x="2069374" y="1098276"/>
        <a:ext cx="1829073" cy="886702"/>
      </dsp:txXfrm>
    </dsp:sp>
    <dsp:sp modelId="{95EBCBDF-6709-480B-92D5-E703572DB39E}">
      <dsp:nvSpPr>
        <dsp:cNvPr id="0" name=""/>
        <dsp:cNvSpPr/>
      </dsp:nvSpPr>
      <dsp:spPr>
        <a:xfrm>
          <a:off x="2041787" y="2140207"/>
          <a:ext cx="1884247" cy="941876"/>
        </a:xfrm>
        <a:prstGeom prst="roundRect">
          <a:avLst>
            <a:gd name="adj" fmla="val 10000"/>
          </a:avLst>
        </a:prstGeom>
        <a:solidFill>
          <a:schemeClr val="accent1">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Improve</a:t>
          </a:r>
          <a:br>
            <a:rPr lang="en-AU" sz="1050" b="1"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70%</a:t>
          </a:r>
          <a:endParaRPr lang="en-AU" sz="1050" kern="1200" dirty="0">
            <a:solidFill>
              <a:schemeClr val="bg1"/>
            </a:solidFill>
          </a:endParaRPr>
        </a:p>
      </dsp:txBody>
      <dsp:txXfrm>
        <a:off x="2069374" y="2167794"/>
        <a:ext cx="1829073" cy="886702"/>
      </dsp:txXfrm>
    </dsp:sp>
    <dsp:sp modelId="{33F71FE9-9267-43AF-BE25-CE71A8313AF0}">
      <dsp:nvSpPr>
        <dsp:cNvPr id="0" name=""/>
        <dsp:cNvSpPr/>
      </dsp:nvSpPr>
      <dsp:spPr>
        <a:xfrm>
          <a:off x="2041787" y="3209725"/>
          <a:ext cx="932334" cy="941876"/>
        </a:xfrm>
        <a:prstGeom prst="roundRect">
          <a:avLst>
            <a:gd name="adj" fmla="val 10000"/>
          </a:avLst>
        </a:prstGeom>
        <a:solidFill>
          <a:srgbClr val="00A4E4">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kern="1200" dirty="0">
              <a:solidFill>
                <a:schemeClr val="bg1"/>
              </a:solidFill>
            </a:rPr>
            <a:t>30%</a:t>
          </a:r>
          <a:br>
            <a:rPr lang="en-AU" sz="700" kern="1200" dirty="0">
              <a:solidFill>
                <a:schemeClr val="bg1"/>
              </a:solidFill>
            </a:rPr>
          </a:br>
          <a:r>
            <a:rPr lang="en-AU" sz="700" b="1" kern="1200" dirty="0">
              <a:solidFill>
                <a:schemeClr val="bg1"/>
              </a:solidFill>
              <a:latin typeface="Arial" panose="020B0604020202020204" pitchFamily="34" charset="0"/>
              <a:cs typeface="Arial" panose="020B0604020202020204" pitchFamily="34" charset="0"/>
            </a:rPr>
            <a:t>Option B</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Improve reliability &amp; safety</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+$3.50/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2069094" y="3237032"/>
        <a:ext cx="877720" cy="887262"/>
      </dsp:txXfrm>
    </dsp:sp>
    <dsp:sp modelId="{76A02F86-CD92-439F-8E50-811667646CE0}">
      <dsp:nvSpPr>
        <dsp:cNvPr id="0" name=""/>
        <dsp:cNvSpPr/>
      </dsp:nvSpPr>
      <dsp:spPr>
        <a:xfrm>
          <a:off x="2993700" y="3209725"/>
          <a:ext cx="932334" cy="941876"/>
        </a:xfrm>
        <a:prstGeom prst="roundRect">
          <a:avLst>
            <a:gd name="adj" fmla="val 10000"/>
          </a:avLst>
        </a:prstGeom>
        <a:solidFill>
          <a:schemeClr val="accent1">
            <a:hueOff val="0"/>
            <a:satOff val="0"/>
            <a:lumOff val="0"/>
            <a:alphaOff val="0"/>
          </a:schemeClr>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b="1" kern="1200" dirty="0">
              <a:solidFill>
                <a:schemeClr val="bg1"/>
              </a:solidFill>
              <a:latin typeface="Arial" panose="020B0604020202020204" pitchFamily="34" charset="0"/>
              <a:cs typeface="Arial" panose="020B0604020202020204" pitchFamily="34" charset="0"/>
            </a:rPr>
            <a:t>40%</a:t>
          </a:r>
          <a:br>
            <a:rPr lang="en-AU" sz="700" b="1" kern="1200" dirty="0">
              <a:solidFill>
                <a:schemeClr val="bg1"/>
              </a:solidFill>
              <a:latin typeface="Arial" panose="020B0604020202020204" pitchFamily="34" charset="0"/>
              <a:cs typeface="Arial" panose="020B0604020202020204" pitchFamily="34" charset="0"/>
            </a:rPr>
          </a:br>
          <a:r>
            <a:rPr lang="en-AU" sz="700" b="1" kern="1200" dirty="0">
              <a:solidFill>
                <a:schemeClr val="bg1"/>
              </a:solidFill>
              <a:latin typeface="Arial" panose="020B0604020202020204" pitchFamily="34" charset="0"/>
              <a:cs typeface="Arial" panose="020B0604020202020204" pitchFamily="34" charset="0"/>
            </a:rPr>
            <a:t>Option C</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Improve reliability safety, &amp; encourage renewable generation </a:t>
          </a:r>
          <a:br>
            <a:rPr lang="en-AU" sz="700"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+$4.90/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3021007" y="3237032"/>
        <a:ext cx="877720" cy="887262"/>
      </dsp:txXfrm>
    </dsp:sp>
    <dsp:sp modelId="{1665EC62-D736-4D49-8F11-40C02899CD7A}">
      <dsp:nvSpPr>
        <dsp:cNvPr id="0" name=""/>
        <dsp:cNvSpPr/>
      </dsp:nvSpPr>
      <dsp:spPr>
        <a:xfrm>
          <a:off x="4082666" y="1171"/>
          <a:ext cx="1884247" cy="941876"/>
        </a:xfrm>
        <a:prstGeom prst="roundRect">
          <a:avLst>
            <a:gd name="adj" fmla="val 10000"/>
          </a:avLst>
        </a:prstGeom>
        <a:solidFill>
          <a:schemeClr val="lt1"/>
        </a:solidFill>
        <a:ln w="12700" cap="flat" cmpd="sng" algn="ctr">
          <a:solidFill>
            <a:schemeClr val="accent5"/>
          </a:solidFill>
          <a:prstDash val="solid"/>
          <a:miter lim="800000"/>
        </a:ln>
        <a:effectLst/>
      </dsp:spPr>
      <dsp:style>
        <a:lnRef idx="2">
          <a:schemeClr val="accent5"/>
        </a:lnRef>
        <a:fillRef idx="1">
          <a:schemeClr val="lt1"/>
        </a:fillRef>
        <a:effectRef idx="0">
          <a:schemeClr val="accent5"/>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accent5"/>
              </a:solidFill>
              <a:latin typeface="Arial" panose="020B0604020202020204" pitchFamily="34" charset="0"/>
              <a:cs typeface="Arial" panose="020B0604020202020204" pitchFamily="34" charset="0"/>
            </a:rPr>
            <a:t>Access to data</a:t>
          </a:r>
          <a:endParaRPr lang="en-AU" sz="1050" kern="1200" dirty="0">
            <a:solidFill>
              <a:schemeClr val="accent5"/>
            </a:solidFill>
          </a:endParaRPr>
        </a:p>
      </dsp:txBody>
      <dsp:txXfrm>
        <a:off x="4110253" y="28758"/>
        <a:ext cx="1829073" cy="886702"/>
      </dsp:txXfrm>
    </dsp:sp>
    <dsp:sp modelId="{84B053DF-F76D-4460-B249-B0C54D32E9F0}">
      <dsp:nvSpPr>
        <dsp:cNvPr id="0" name=""/>
        <dsp:cNvSpPr/>
      </dsp:nvSpPr>
      <dsp:spPr>
        <a:xfrm>
          <a:off x="4082666" y="1070689"/>
          <a:ext cx="1884247" cy="941876"/>
        </a:xfrm>
        <a:prstGeom prst="roundRect">
          <a:avLst>
            <a:gd name="adj" fmla="val 10000"/>
          </a:avLst>
        </a:prstGeom>
        <a:solidFill>
          <a:schemeClr val="accent5"/>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No Change</a:t>
          </a:r>
        </a:p>
        <a:p>
          <a:pPr marL="0" lvl="0" indent="0" algn="ctr" defTabSz="466725">
            <a:lnSpc>
              <a:spcPct val="90000"/>
            </a:lnSpc>
            <a:spcBef>
              <a:spcPct val="0"/>
            </a:spcBef>
            <a:spcAft>
              <a:spcPct val="35000"/>
            </a:spcAft>
            <a:buNone/>
          </a:pPr>
          <a:r>
            <a:rPr lang="en-AU" sz="1050" kern="1200" dirty="0">
              <a:solidFill>
                <a:schemeClr val="bg1"/>
              </a:solidFill>
              <a:latin typeface="Arial" panose="020B0604020202020204" pitchFamily="34" charset="0"/>
              <a:cs typeface="Arial" panose="020B0604020202020204" pitchFamily="34" charset="0"/>
            </a:rPr>
            <a:t>+$0</a:t>
          </a:r>
          <a:br>
            <a:rPr lang="en-AU" sz="1050"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54%</a:t>
          </a:r>
          <a:endParaRPr lang="en-AU" sz="1050" b="0" kern="1200" dirty="0">
            <a:solidFill>
              <a:schemeClr val="bg1"/>
            </a:solidFill>
          </a:endParaRPr>
        </a:p>
      </dsp:txBody>
      <dsp:txXfrm>
        <a:off x="4110253" y="1098276"/>
        <a:ext cx="1829073" cy="886702"/>
      </dsp:txXfrm>
    </dsp:sp>
    <dsp:sp modelId="{DC620169-0BC1-4661-8D68-B2CAFB3BF521}">
      <dsp:nvSpPr>
        <dsp:cNvPr id="0" name=""/>
        <dsp:cNvSpPr/>
      </dsp:nvSpPr>
      <dsp:spPr>
        <a:xfrm>
          <a:off x="4082666" y="2140207"/>
          <a:ext cx="1884247" cy="941876"/>
        </a:xfrm>
        <a:prstGeom prst="roundRect">
          <a:avLst>
            <a:gd name="adj" fmla="val 10000"/>
          </a:avLst>
        </a:prstGeom>
        <a:solidFill>
          <a:srgbClr val="2E7C8E">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Improve</a:t>
          </a:r>
          <a:br>
            <a:rPr lang="en-AU" sz="1050" b="1"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46%</a:t>
          </a:r>
          <a:endParaRPr lang="en-AU" sz="1050" kern="1200" dirty="0">
            <a:solidFill>
              <a:schemeClr val="bg1"/>
            </a:solidFill>
          </a:endParaRPr>
        </a:p>
      </dsp:txBody>
      <dsp:txXfrm>
        <a:off x="4110253" y="2167794"/>
        <a:ext cx="1829073" cy="886702"/>
      </dsp:txXfrm>
    </dsp:sp>
    <dsp:sp modelId="{15CFD33D-3A43-4F55-87D6-1E05E7FEAFB7}">
      <dsp:nvSpPr>
        <dsp:cNvPr id="0" name=""/>
        <dsp:cNvSpPr/>
      </dsp:nvSpPr>
      <dsp:spPr>
        <a:xfrm>
          <a:off x="4082666" y="3209725"/>
          <a:ext cx="932334" cy="941876"/>
        </a:xfrm>
        <a:prstGeom prst="roundRect">
          <a:avLst>
            <a:gd name="adj" fmla="val 10000"/>
          </a:avLst>
        </a:prstGeom>
        <a:solidFill>
          <a:srgbClr val="2E7C8E">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kern="1200" dirty="0">
              <a:solidFill>
                <a:schemeClr val="bg1"/>
              </a:solidFill>
            </a:rPr>
            <a:t>20%</a:t>
          </a:r>
          <a:br>
            <a:rPr lang="en-AU" sz="700" kern="1200" dirty="0">
              <a:solidFill>
                <a:schemeClr val="bg1"/>
              </a:solidFill>
            </a:rPr>
          </a:br>
          <a:r>
            <a:rPr lang="en-AU" sz="700" b="1" kern="1200" dirty="0">
              <a:solidFill>
                <a:schemeClr val="bg1"/>
              </a:solidFill>
              <a:latin typeface="Arial" panose="020B0604020202020204" pitchFamily="34" charset="0"/>
              <a:cs typeface="Arial" panose="020B0604020202020204" pitchFamily="34" charset="0"/>
            </a:rPr>
            <a:t>Option B</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Next day w 15min intervals</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+$1.20/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4109973" y="3237032"/>
        <a:ext cx="877720" cy="887262"/>
      </dsp:txXfrm>
    </dsp:sp>
    <dsp:sp modelId="{E33BAC7C-3A75-475C-AE8E-2520F4BABCEC}">
      <dsp:nvSpPr>
        <dsp:cNvPr id="0" name=""/>
        <dsp:cNvSpPr/>
      </dsp:nvSpPr>
      <dsp:spPr>
        <a:xfrm>
          <a:off x="5034580" y="3209725"/>
          <a:ext cx="932334" cy="941876"/>
        </a:xfrm>
        <a:prstGeom prst="roundRect">
          <a:avLst>
            <a:gd name="adj" fmla="val 10000"/>
          </a:avLst>
        </a:prstGeom>
        <a:solidFill>
          <a:srgbClr val="2E7C8E">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b="1" kern="1200" dirty="0">
              <a:solidFill>
                <a:schemeClr val="bg1"/>
              </a:solidFill>
              <a:latin typeface="Arial" panose="020B0604020202020204" pitchFamily="34" charset="0"/>
              <a:cs typeface="Arial" panose="020B0604020202020204" pitchFamily="34" charset="0"/>
            </a:rPr>
            <a:t>26%</a:t>
          </a:r>
          <a:br>
            <a:rPr lang="en-AU" sz="700" b="1" kern="1200" dirty="0">
              <a:solidFill>
                <a:schemeClr val="bg1"/>
              </a:solidFill>
              <a:latin typeface="Arial" panose="020B0604020202020204" pitchFamily="34" charset="0"/>
              <a:cs typeface="Arial" panose="020B0604020202020204" pitchFamily="34" charset="0"/>
            </a:rPr>
          </a:br>
          <a:r>
            <a:rPr lang="en-AU" sz="700" b="1" kern="1200" dirty="0">
              <a:solidFill>
                <a:schemeClr val="bg1"/>
              </a:solidFill>
              <a:latin typeface="Arial" panose="020B0604020202020204" pitchFamily="34" charset="0"/>
              <a:cs typeface="Arial" panose="020B0604020202020204" pitchFamily="34" charset="0"/>
            </a:rPr>
            <a:t>Option C</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Real time w 15min intervals</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+$1.40/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5061887" y="3237032"/>
        <a:ext cx="877720" cy="887262"/>
      </dsp:txXfrm>
    </dsp:sp>
    <dsp:sp modelId="{53C09287-5F86-4D60-84D7-BC3F663785B7}">
      <dsp:nvSpPr>
        <dsp:cNvPr id="0" name=""/>
        <dsp:cNvSpPr/>
      </dsp:nvSpPr>
      <dsp:spPr>
        <a:xfrm>
          <a:off x="6123546" y="1171"/>
          <a:ext cx="2836160" cy="941876"/>
        </a:xfrm>
        <a:prstGeom prst="roundRect">
          <a:avLst>
            <a:gd name="adj" fmla="val 10000"/>
          </a:avLst>
        </a:prstGeom>
        <a:solidFill>
          <a:schemeClr val="lt1"/>
        </a:solidFill>
        <a:ln w="12700" cap="flat" cmpd="sng" algn="ctr">
          <a:solidFill>
            <a:schemeClr val="accent2"/>
          </a:solidFill>
          <a:prstDash val="solid"/>
          <a:miter lim="800000"/>
        </a:ln>
        <a:effectLst/>
      </dsp:spPr>
      <dsp:style>
        <a:lnRef idx="2">
          <a:schemeClr val="accent2"/>
        </a:lnRef>
        <a:fillRef idx="1">
          <a:schemeClr val="lt1"/>
        </a:fillRef>
        <a:effectRef idx="0">
          <a:schemeClr val="accent2"/>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accent2"/>
              </a:solidFill>
              <a:latin typeface="Arial" panose="020B0604020202020204" pitchFamily="34" charset="0"/>
              <a:cs typeface="Arial" panose="020B0604020202020204" pitchFamily="34" charset="0"/>
            </a:rPr>
            <a:t>Pole replacements</a:t>
          </a:r>
          <a:endParaRPr lang="en-AU" sz="1050" kern="1200" dirty="0">
            <a:solidFill>
              <a:schemeClr val="accent2"/>
            </a:solidFill>
          </a:endParaRPr>
        </a:p>
      </dsp:txBody>
      <dsp:txXfrm>
        <a:off x="6151133" y="28758"/>
        <a:ext cx="2780986" cy="886702"/>
      </dsp:txXfrm>
    </dsp:sp>
    <dsp:sp modelId="{B146E7BC-80B6-4F10-AF27-CA0A3B41DCA9}">
      <dsp:nvSpPr>
        <dsp:cNvPr id="0" name=""/>
        <dsp:cNvSpPr/>
      </dsp:nvSpPr>
      <dsp:spPr>
        <a:xfrm>
          <a:off x="6123546" y="1070689"/>
          <a:ext cx="2836160" cy="941876"/>
        </a:xfrm>
        <a:prstGeom prst="roundRect">
          <a:avLst>
            <a:gd name="adj" fmla="val 10000"/>
          </a:avLst>
        </a:prstGeom>
        <a:solidFill>
          <a:schemeClr val="accent2"/>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No Change</a:t>
          </a:r>
        </a:p>
        <a:p>
          <a:pPr marL="0" lvl="0" indent="0" algn="ctr" defTabSz="466725">
            <a:lnSpc>
              <a:spcPct val="90000"/>
            </a:lnSpc>
            <a:spcBef>
              <a:spcPct val="0"/>
            </a:spcBef>
            <a:spcAft>
              <a:spcPct val="35000"/>
            </a:spcAft>
            <a:buNone/>
          </a:pPr>
          <a:r>
            <a:rPr lang="en-AU" sz="1050" kern="1200" dirty="0">
              <a:solidFill>
                <a:schemeClr val="bg1"/>
              </a:solidFill>
              <a:latin typeface="Arial" panose="020B0604020202020204" pitchFamily="34" charset="0"/>
              <a:cs typeface="Arial" panose="020B0604020202020204" pitchFamily="34" charset="0"/>
            </a:rPr>
            <a:t>+$0</a:t>
          </a:r>
          <a:br>
            <a:rPr lang="en-AU" sz="1050"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50%</a:t>
          </a:r>
          <a:endParaRPr lang="en-AU" sz="1050" b="0" kern="1200" dirty="0">
            <a:solidFill>
              <a:schemeClr val="bg1"/>
            </a:solidFill>
          </a:endParaRPr>
        </a:p>
      </dsp:txBody>
      <dsp:txXfrm>
        <a:off x="6151133" y="1098276"/>
        <a:ext cx="2780986" cy="886702"/>
      </dsp:txXfrm>
    </dsp:sp>
    <dsp:sp modelId="{4EC3A4B7-3528-4C19-9AA5-B49A1C5A5BA0}">
      <dsp:nvSpPr>
        <dsp:cNvPr id="0" name=""/>
        <dsp:cNvSpPr/>
      </dsp:nvSpPr>
      <dsp:spPr>
        <a:xfrm>
          <a:off x="6162316" y="2088779"/>
          <a:ext cx="2836160" cy="941876"/>
        </a:xfrm>
        <a:prstGeom prst="roundRect">
          <a:avLst>
            <a:gd name="adj" fmla="val 10000"/>
          </a:avLst>
        </a:prstGeom>
        <a:solidFill>
          <a:srgbClr val="055E8D">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Improve</a:t>
          </a:r>
          <a:br>
            <a:rPr lang="en-AU" sz="1050" b="1"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50%</a:t>
          </a:r>
          <a:endParaRPr lang="en-AU" sz="1050" kern="1200" dirty="0">
            <a:solidFill>
              <a:schemeClr val="bg1"/>
            </a:solidFill>
          </a:endParaRPr>
        </a:p>
      </dsp:txBody>
      <dsp:txXfrm>
        <a:off x="6189903" y="2116366"/>
        <a:ext cx="2780986" cy="886702"/>
      </dsp:txXfrm>
    </dsp:sp>
    <dsp:sp modelId="{F85D01FA-5B91-4687-AF13-DD543BC3DF36}">
      <dsp:nvSpPr>
        <dsp:cNvPr id="0" name=""/>
        <dsp:cNvSpPr/>
      </dsp:nvSpPr>
      <dsp:spPr>
        <a:xfrm>
          <a:off x="6123546" y="3209725"/>
          <a:ext cx="932334" cy="941876"/>
        </a:xfrm>
        <a:prstGeom prst="roundRect">
          <a:avLst>
            <a:gd name="adj" fmla="val 10000"/>
          </a:avLst>
        </a:prstGeom>
        <a:solidFill>
          <a:srgbClr val="055E8D">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kern="1200" dirty="0">
              <a:solidFill>
                <a:schemeClr val="bg1"/>
              </a:solidFill>
            </a:rPr>
            <a:t>29%</a:t>
          </a:r>
          <a:br>
            <a:rPr lang="en-AU" sz="700" kern="1200" dirty="0">
              <a:solidFill>
                <a:schemeClr val="bg1"/>
              </a:solidFill>
            </a:rPr>
          </a:br>
          <a:r>
            <a:rPr lang="en-AU" sz="700" b="1" kern="1200" dirty="0">
              <a:solidFill>
                <a:schemeClr val="bg1"/>
              </a:solidFill>
              <a:latin typeface="Arial" panose="020B0604020202020204" pitchFamily="34" charset="0"/>
              <a:cs typeface="Arial" panose="020B0604020202020204" pitchFamily="34" charset="0"/>
            </a:rPr>
            <a:t>Option B</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2000 replacements/year</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+$5.40/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6150853" y="3237032"/>
        <a:ext cx="877720" cy="887262"/>
      </dsp:txXfrm>
    </dsp:sp>
    <dsp:sp modelId="{646C6E36-6E27-4D3D-8E39-6D4B6F5E4DDA}">
      <dsp:nvSpPr>
        <dsp:cNvPr id="0" name=""/>
        <dsp:cNvSpPr/>
      </dsp:nvSpPr>
      <dsp:spPr>
        <a:xfrm>
          <a:off x="7075459" y="3209725"/>
          <a:ext cx="932334" cy="941876"/>
        </a:xfrm>
        <a:prstGeom prst="roundRect">
          <a:avLst>
            <a:gd name="adj" fmla="val 10000"/>
          </a:avLst>
        </a:prstGeom>
        <a:solidFill>
          <a:srgbClr val="055E8D">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b="1" kern="1200" dirty="0">
              <a:solidFill>
                <a:schemeClr val="bg1"/>
              </a:solidFill>
              <a:latin typeface="Arial" panose="020B0604020202020204" pitchFamily="34" charset="0"/>
              <a:cs typeface="Arial" panose="020B0604020202020204" pitchFamily="34" charset="0"/>
            </a:rPr>
            <a:t>14%</a:t>
          </a:r>
          <a:br>
            <a:rPr lang="en-AU" sz="700" b="1" kern="1200" dirty="0">
              <a:solidFill>
                <a:schemeClr val="bg1"/>
              </a:solidFill>
              <a:latin typeface="Arial" panose="020B0604020202020204" pitchFamily="34" charset="0"/>
              <a:cs typeface="Arial" panose="020B0604020202020204" pitchFamily="34" charset="0"/>
            </a:rPr>
          </a:br>
          <a:r>
            <a:rPr lang="en-AU" sz="700" b="1" kern="1200" dirty="0">
              <a:solidFill>
                <a:schemeClr val="bg1"/>
              </a:solidFill>
              <a:latin typeface="Arial" panose="020B0604020202020204" pitchFamily="34" charset="0"/>
              <a:cs typeface="Arial" panose="020B0604020202020204" pitchFamily="34" charset="0"/>
            </a:rPr>
            <a:t>Option C</a:t>
          </a:r>
          <a:br>
            <a:rPr lang="en-AU" sz="700" b="1"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3000 replacements/year</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+$10.70/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7102766" y="3237032"/>
        <a:ext cx="877720" cy="887262"/>
      </dsp:txXfrm>
    </dsp:sp>
    <dsp:sp modelId="{49A7E63F-F54F-4F54-B314-105F983DECCE}">
      <dsp:nvSpPr>
        <dsp:cNvPr id="0" name=""/>
        <dsp:cNvSpPr/>
      </dsp:nvSpPr>
      <dsp:spPr>
        <a:xfrm>
          <a:off x="8027372" y="3209725"/>
          <a:ext cx="932334" cy="941876"/>
        </a:xfrm>
        <a:prstGeom prst="roundRect">
          <a:avLst>
            <a:gd name="adj" fmla="val 10000"/>
          </a:avLst>
        </a:prstGeom>
        <a:solidFill>
          <a:srgbClr val="055E8D">
            <a:alpha val="50196"/>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b="1" kern="1200" dirty="0">
              <a:solidFill>
                <a:schemeClr val="bg1"/>
              </a:solidFill>
              <a:latin typeface="Arial" panose="020B0604020202020204" pitchFamily="34" charset="0"/>
              <a:cs typeface="Arial" panose="020B0604020202020204" pitchFamily="34" charset="0"/>
            </a:rPr>
            <a:t>7%</a:t>
          </a:r>
          <a:br>
            <a:rPr lang="en-AU" sz="700" b="1" kern="1200" dirty="0">
              <a:solidFill>
                <a:schemeClr val="bg1"/>
              </a:solidFill>
              <a:latin typeface="Arial" panose="020B0604020202020204" pitchFamily="34" charset="0"/>
              <a:cs typeface="Arial" panose="020B0604020202020204" pitchFamily="34" charset="0"/>
            </a:rPr>
          </a:br>
          <a:r>
            <a:rPr lang="en-AU" sz="700" b="1" kern="1200" dirty="0">
              <a:solidFill>
                <a:schemeClr val="bg1"/>
              </a:solidFill>
              <a:latin typeface="Arial" panose="020B0604020202020204" pitchFamily="34" charset="0"/>
              <a:cs typeface="Arial" panose="020B0604020202020204" pitchFamily="34" charset="0"/>
            </a:rPr>
            <a:t>Option D</a:t>
          </a:r>
          <a:br>
            <a:rPr lang="en-AU" sz="700" b="1" kern="1200" dirty="0">
              <a:solidFill>
                <a:schemeClr val="bg1"/>
              </a:solidFill>
              <a:latin typeface="Arial" panose="020B0604020202020204" pitchFamily="34" charset="0"/>
              <a:cs typeface="Arial" panose="020B0604020202020204" pitchFamily="34" charset="0"/>
            </a:rPr>
          </a:br>
          <a:r>
            <a:rPr lang="en-AU" sz="700" kern="1200" dirty="0">
              <a:solidFill>
                <a:schemeClr val="bg1"/>
              </a:solidFill>
              <a:latin typeface="Arial" panose="020B0604020202020204" pitchFamily="34" charset="0"/>
              <a:cs typeface="Arial" panose="020B0604020202020204" pitchFamily="34" charset="0"/>
            </a:rPr>
            <a:t>5000 replacements/year</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+$21.50/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8054679" y="3237032"/>
        <a:ext cx="877720" cy="887262"/>
      </dsp:txXfrm>
    </dsp:sp>
    <dsp:sp modelId="{DB142012-0BAD-46A4-BCAE-057D7D542492}">
      <dsp:nvSpPr>
        <dsp:cNvPr id="0" name=""/>
        <dsp:cNvSpPr/>
      </dsp:nvSpPr>
      <dsp:spPr>
        <a:xfrm>
          <a:off x="9116339" y="1171"/>
          <a:ext cx="932334" cy="941876"/>
        </a:xfrm>
        <a:prstGeom prst="roundRect">
          <a:avLst>
            <a:gd name="adj" fmla="val 10000"/>
          </a:avLst>
        </a:prstGeom>
        <a:solidFill>
          <a:schemeClr val="lt1"/>
        </a:solidFill>
        <a:ln w="12700" cap="flat" cmpd="sng" algn="ctr">
          <a:solidFill>
            <a:schemeClr val="accent4"/>
          </a:solidFill>
          <a:prstDash val="solid"/>
          <a:miter lim="800000"/>
        </a:ln>
        <a:effectLst/>
      </dsp:spPr>
      <dsp:style>
        <a:lnRef idx="2">
          <a:schemeClr val="accent4"/>
        </a:lnRef>
        <a:fillRef idx="1">
          <a:schemeClr val="lt1"/>
        </a:fillRef>
        <a:effectRef idx="0">
          <a:schemeClr val="accent4"/>
        </a:effectRef>
        <a:fontRef idx="minor">
          <a:schemeClr val="dk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accent4"/>
              </a:solidFill>
              <a:latin typeface="Arial" panose="020B0604020202020204" pitchFamily="34" charset="0"/>
              <a:cs typeface="Arial" panose="020B0604020202020204" pitchFamily="34" charset="0"/>
            </a:rPr>
            <a:t>The speed to answer calls</a:t>
          </a:r>
          <a:endParaRPr lang="en-AU" sz="1050" kern="1200" dirty="0">
            <a:solidFill>
              <a:schemeClr val="accent4"/>
            </a:solidFill>
          </a:endParaRPr>
        </a:p>
      </dsp:txBody>
      <dsp:txXfrm>
        <a:off x="9143646" y="28478"/>
        <a:ext cx="877720" cy="887262"/>
      </dsp:txXfrm>
    </dsp:sp>
    <dsp:sp modelId="{DC659BA3-25C6-4724-8364-7A92E817C972}">
      <dsp:nvSpPr>
        <dsp:cNvPr id="0" name=""/>
        <dsp:cNvSpPr/>
      </dsp:nvSpPr>
      <dsp:spPr>
        <a:xfrm>
          <a:off x="9116339" y="1070689"/>
          <a:ext cx="932334" cy="941876"/>
        </a:xfrm>
        <a:prstGeom prst="roundRect">
          <a:avLst>
            <a:gd name="adj" fmla="val 10000"/>
          </a:avLst>
        </a:prstGeom>
        <a:solidFill>
          <a:schemeClr val="accent4"/>
        </a:solidFill>
        <a:ln w="12700" cap="flat" cmpd="sng" algn="ctr">
          <a:solidFill>
            <a:schemeClr val="bg1">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No Change</a:t>
          </a:r>
        </a:p>
        <a:p>
          <a:pPr marL="0" lvl="0" indent="0" algn="ctr" defTabSz="466725">
            <a:lnSpc>
              <a:spcPct val="90000"/>
            </a:lnSpc>
            <a:spcBef>
              <a:spcPct val="0"/>
            </a:spcBef>
            <a:spcAft>
              <a:spcPct val="35000"/>
            </a:spcAft>
            <a:buNone/>
          </a:pPr>
          <a:r>
            <a:rPr lang="en-AU" sz="1050" kern="1200" dirty="0">
              <a:solidFill>
                <a:schemeClr val="bg1"/>
              </a:solidFill>
              <a:latin typeface="Arial" panose="020B0604020202020204" pitchFamily="34" charset="0"/>
              <a:cs typeface="Arial" panose="020B0604020202020204" pitchFamily="34" charset="0"/>
            </a:rPr>
            <a:t>+$0</a:t>
          </a:r>
          <a:br>
            <a:rPr lang="en-AU" sz="1050" kern="1200" dirty="0">
              <a:solidFill>
                <a:schemeClr val="bg1"/>
              </a:solidFill>
              <a:latin typeface="Arial" panose="020B0604020202020204" pitchFamily="34" charset="0"/>
              <a:cs typeface="Arial" panose="020B0604020202020204" pitchFamily="34" charset="0"/>
            </a:rPr>
          </a:br>
          <a:r>
            <a:rPr lang="en-AU" sz="1050" kern="1200" dirty="0">
              <a:solidFill>
                <a:schemeClr val="bg1"/>
              </a:solidFill>
              <a:latin typeface="Arial" panose="020B0604020202020204" pitchFamily="34" charset="0"/>
              <a:cs typeface="Arial" panose="020B0604020202020204" pitchFamily="34" charset="0"/>
            </a:rPr>
            <a:t>Survey 72%</a:t>
          </a:r>
          <a:endParaRPr lang="en-AU" sz="1050" b="0" kern="1200" dirty="0">
            <a:solidFill>
              <a:schemeClr val="bg1"/>
            </a:solidFill>
          </a:endParaRPr>
        </a:p>
      </dsp:txBody>
      <dsp:txXfrm>
        <a:off x="9143646" y="1097996"/>
        <a:ext cx="877720" cy="887262"/>
      </dsp:txXfrm>
    </dsp:sp>
    <dsp:sp modelId="{E3871DA4-B176-431A-A665-F7088907439D}">
      <dsp:nvSpPr>
        <dsp:cNvPr id="0" name=""/>
        <dsp:cNvSpPr/>
      </dsp:nvSpPr>
      <dsp:spPr>
        <a:xfrm>
          <a:off x="9116339" y="2140207"/>
          <a:ext cx="932334" cy="941876"/>
        </a:xfrm>
        <a:prstGeom prst="roundRect">
          <a:avLst>
            <a:gd name="adj" fmla="val 10000"/>
          </a:avLst>
        </a:prstGeom>
        <a:solidFill>
          <a:schemeClr val="accent4">
            <a:alpha val="50196"/>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66725">
            <a:lnSpc>
              <a:spcPct val="90000"/>
            </a:lnSpc>
            <a:spcBef>
              <a:spcPct val="0"/>
            </a:spcBef>
            <a:spcAft>
              <a:spcPct val="35000"/>
            </a:spcAft>
            <a:buNone/>
          </a:pPr>
          <a:r>
            <a:rPr lang="en-AU" sz="1050" b="1" kern="1200" dirty="0">
              <a:solidFill>
                <a:schemeClr val="bg1"/>
              </a:solidFill>
              <a:latin typeface="Arial" panose="020B0604020202020204" pitchFamily="34" charset="0"/>
              <a:cs typeface="Arial" panose="020B0604020202020204" pitchFamily="34" charset="0"/>
            </a:rPr>
            <a:t>Improve</a:t>
          </a:r>
        </a:p>
        <a:p>
          <a:pPr marL="0" lvl="0" indent="0" algn="ctr" defTabSz="466725">
            <a:lnSpc>
              <a:spcPct val="90000"/>
            </a:lnSpc>
            <a:spcBef>
              <a:spcPct val="0"/>
            </a:spcBef>
            <a:spcAft>
              <a:spcPct val="35000"/>
            </a:spcAft>
            <a:buNone/>
          </a:pPr>
          <a:r>
            <a:rPr lang="en-AU" sz="1050" kern="1200" dirty="0">
              <a:solidFill>
                <a:schemeClr val="bg1"/>
              </a:solidFill>
              <a:latin typeface="Arial" panose="020B0604020202020204" pitchFamily="34" charset="0"/>
              <a:cs typeface="Arial" panose="020B0604020202020204" pitchFamily="34" charset="0"/>
            </a:rPr>
            <a:t>Survey 28%</a:t>
          </a:r>
          <a:endParaRPr lang="en-AU" sz="1050" kern="1200" dirty="0">
            <a:solidFill>
              <a:schemeClr val="bg1"/>
            </a:solidFill>
          </a:endParaRPr>
        </a:p>
      </dsp:txBody>
      <dsp:txXfrm>
        <a:off x="9143646" y="2167514"/>
        <a:ext cx="877720" cy="887262"/>
      </dsp:txXfrm>
    </dsp:sp>
    <dsp:sp modelId="{CE106573-8FAB-4E7B-A21F-293AB46D03C7}">
      <dsp:nvSpPr>
        <dsp:cNvPr id="0" name=""/>
        <dsp:cNvSpPr/>
      </dsp:nvSpPr>
      <dsp:spPr>
        <a:xfrm>
          <a:off x="9116339" y="3209725"/>
          <a:ext cx="932334" cy="941876"/>
        </a:xfrm>
        <a:prstGeom prst="roundRect">
          <a:avLst>
            <a:gd name="adj" fmla="val 10000"/>
          </a:avLst>
        </a:prstGeom>
        <a:solidFill>
          <a:schemeClr val="accent4">
            <a:alpha val="50196"/>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AU" sz="700" kern="1200" dirty="0">
              <a:solidFill>
                <a:schemeClr val="bg1"/>
              </a:solidFill>
            </a:rPr>
            <a:t>28%</a:t>
          </a:r>
          <a:br>
            <a:rPr lang="en-AU" sz="700" kern="1200" dirty="0">
              <a:solidFill>
                <a:schemeClr val="bg1"/>
              </a:solidFill>
            </a:rPr>
          </a:br>
          <a:r>
            <a:rPr lang="en-AU" sz="700" b="1" kern="1200" dirty="0">
              <a:solidFill>
                <a:schemeClr val="bg1"/>
              </a:solidFill>
              <a:latin typeface="Arial" panose="020B0604020202020204" pitchFamily="34" charset="0"/>
              <a:cs typeface="Arial" panose="020B0604020202020204" pitchFamily="34" charset="0"/>
            </a:rPr>
            <a:t>Option B</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30 sec or less to answer</a:t>
          </a:r>
        </a:p>
        <a:p>
          <a:pPr marL="0" lvl="0" indent="0" algn="ctr" defTabSz="311150">
            <a:lnSpc>
              <a:spcPct val="90000"/>
            </a:lnSpc>
            <a:spcBef>
              <a:spcPct val="0"/>
            </a:spcBef>
            <a:spcAft>
              <a:spcPct val="35000"/>
            </a:spcAft>
            <a:buNone/>
          </a:pPr>
          <a:r>
            <a:rPr lang="en-AU" sz="700" kern="1200" dirty="0">
              <a:solidFill>
                <a:schemeClr val="bg1"/>
              </a:solidFill>
              <a:latin typeface="Arial" panose="020B0604020202020204" pitchFamily="34" charset="0"/>
              <a:cs typeface="Arial" panose="020B0604020202020204" pitchFamily="34" charset="0"/>
            </a:rPr>
            <a:t>+$2.00/</a:t>
          </a:r>
          <a:r>
            <a:rPr lang="en-AU" sz="700" kern="1200" dirty="0" err="1">
              <a:solidFill>
                <a:schemeClr val="bg1"/>
              </a:solidFill>
              <a:latin typeface="Arial" panose="020B0604020202020204" pitchFamily="34" charset="0"/>
              <a:cs typeface="Arial" panose="020B0604020202020204" pitchFamily="34" charset="0"/>
            </a:rPr>
            <a:t>yr</a:t>
          </a:r>
          <a:endParaRPr lang="en-AU" sz="700" kern="1200" dirty="0">
            <a:solidFill>
              <a:schemeClr val="bg1"/>
            </a:solidFill>
          </a:endParaRPr>
        </a:p>
      </dsp:txBody>
      <dsp:txXfrm>
        <a:off x="9143646" y="3237032"/>
        <a:ext cx="877720" cy="88726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dr:relSizeAnchor xmlns:cdr="http://schemas.openxmlformats.org/drawingml/2006/chartDrawing">
    <cdr:from>
      <cdr:x>0.6694</cdr:x>
      <cdr:y>0.0975</cdr:y>
    </cdr:from>
    <cdr:to>
      <cdr:x>0.72395</cdr:x>
      <cdr:y>0.19748</cdr:y>
    </cdr:to>
    <cdr:sp macro="" textlink="">
      <cdr:nvSpPr>
        <cdr:cNvPr id="4" name="Oval 3"/>
        <cdr:cNvSpPr/>
      </cdr:nvSpPr>
      <cdr:spPr>
        <a:xfrm xmlns:a="http://schemas.openxmlformats.org/drawingml/2006/main">
          <a:off x="5301697" y="421313"/>
          <a:ext cx="432048" cy="432048"/>
        </a:xfrm>
        <a:prstGeom xmlns:a="http://schemas.openxmlformats.org/drawingml/2006/main" prst="ellipse">
          <a:avLst/>
        </a:prstGeom>
        <a:noFill xmlns:a="http://schemas.openxmlformats.org/drawingml/2006/main"/>
        <a:ln xmlns:a="http://schemas.openxmlformats.org/drawingml/2006/main" w="28575">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0.6694</cdr:x>
      <cdr:y>0.50827</cdr:y>
    </cdr:from>
    <cdr:to>
      <cdr:x>0.72395</cdr:x>
      <cdr:y>0.60825</cdr:y>
    </cdr:to>
    <cdr:sp macro="" textlink="">
      <cdr:nvSpPr>
        <cdr:cNvPr id="5" name="Oval 4"/>
        <cdr:cNvSpPr/>
      </cdr:nvSpPr>
      <cdr:spPr>
        <a:xfrm xmlns:a="http://schemas.openxmlformats.org/drawingml/2006/main">
          <a:off x="5301697" y="2196325"/>
          <a:ext cx="432048" cy="432048"/>
        </a:xfrm>
        <a:prstGeom xmlns:a="http://schemas.openxmlformats.org/drawingml/2006/main" prst="ellipse">
          <a:avLst/>
        </a:prstGeom>
        <a:noFill xmlns:a="http://schemas.openxmlformats.org/drawingml/2006/main"/>
        <a:ln xmlns:a="http://schemas.openxmlformats.org/drawingml/2006/main" w="28575">
          <a:solidFill>
            <a:srgbClr val="00B05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drawings/drawing10.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11.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12.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13.xml><?xml version="1.0" encoding="utf-8"?>
<c:userShapes xmlns:c="http://schemas.openxmlformats.org/drawingml/2006/chart">
  <cdr:relSizeAnchor xmlns:cdr="http://schemas.openxmlformats.org/drawingml/2006/chartDrawing">
    <cdr:from>
      <cdr:x>0.56356</cdr:x>
      <cdr:y>0.93335</cdr:y>
    </cdr:from>
    <cdr:to>
      <cdr:x>0.59993</cdr:x>
      <cdr:y>1</cdr:y>
    </cdr:to>
    <cdr:sp macro="" textlink="">
      <cdr:nvSpPr>
        <cdr:cNvPr id="2" name="TextBox 1"/>
        <cdr:cNvSpPr txBox="1"/>
      </cdr:nvSpPr>
      <cdr:spPr>
        <a:xfrm xmlns:a="http://schemas.openxmlformats.org/drawingml/2006/main">
          <a:off x="4463455" y="4033169"/>
          <a:ext cx="288051" cy="28800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14.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15.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dr:relSizeAnchor xmlns:cdr="http://schemas.openxmlformats.org/drawingml/2006/chartDrawing">
    <cdr:from>
      <cdr:x>0.51773</cdr:x>
      <cdr:y>0.07607</cdr:y>
    </cdr:from>
    <cdr:to>
      <cdr:x>0.57228</cdr:x>
      <cdr:y>0.17605</cdr:y>
    </cdr:to>
    <cdr:sp macro="" textlink="">
      <cdr:nvSpPr>
        <cdr:cNvPr id="3" name="Oval 2"/>
        <cdr:cNvSpPr/>
      </cdr:nvSpPr>
      <cdr:spPr>
        <a:xfrm xmlns:a="http://schemas.openxmlformats.org/drawingml/2006/main">
          <a:off x="4100427" y="328705"/>
          <a:ext cx="432048" cy="432048"/>
        </a:xfrm>
        <a:prstGeom xmlns:a="http://schemas.openxmlformats.org/drawingml/2006/main" prst="ellipse">
          <a:avLst/>
        </a:prstGeom>
        <a:noFill xmlns:a="http://schemas.openxmlformats.org/drawingml/2006/main"/>
        <a:ln xmlns:a="http://schemas.openxmlformats.org/drawingml/2006/main" w="28575">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0.66827</cdr:x>
      <cdr:y>0.13208</cdr:y>
    </cdr:from>
    <cdr:to>
      <cdr:x>0.72282</cdr:x>
      <cdr:y>0.23207</cdr:y>
    </cdr:to>
    <cdr:sp macro="" textlink="">
      <cdr:nvSpPr>
        <cdr:cNvPr id="4" name="Oval 3"/>
        <cdr:cNvSpPr/>
      </cdr:nvSpPr>
      <cdr:spPr>
        <a:xfrm xmlns:a="http://schemas.openxmlformats.org/drawingml/2006/main">
          <a:off x="5292732" y="570753"/>
          <a:ext cx="432048" cy="432048"/>
        </a:xfrm>
        <a:prstGeom xmlns:a="http://schemas.openxmlformats.org/drawingml/2006/main" prst="ellipse">
          <a:avLst/>
        </a:prstGeom>
        <a:noFill xmlns:a="http://schemas.openxmlformats.org/drawingml/2006/main"/>
        <a:ln xmlns:a="http://schemas.openxmlformats.org/drawingml/2006/main" w="28575">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0.51811</cdr:x>
      <cdr:y>0.21671</cdr:y>
    </cdr:from>
    <cdr:to>
      <cdr:x>0.57266</cdr:x>
      <cdr:y>0.3167</cdr:y>
    </cdr:to>
    <cdr:sp macro="" textlink="">
      <cdr:nvSpPr>
        <cdr:cNvPr id="5" name="Oval 4"/>
        <cdr:cNvSpPr/>
      </cdr:nvSpPr>
      <cdr:spPr>
        <a:xfrm xmlns:a="http://schemas.openxmlformats.org/drawingml/2006/main">
          <a:off x="4103415" y="936451"/>
          <a:ext cx="432048" cy="432048"/>
        </a:xfrm>
        <a:prstGeom xmlns:a="http://schemas.openxmlformats.org/drawingml/2006/main" prst="ellipse">
          <a:avLst/>
        </a:prstGeom>
        <a:noFill xmlns:a="http://schemas.openxmlformats.org/drawingml/2006/main"/>
        <a:ln xmlns:a="http://schemas.openxmlformats.org/drawingml/2006/main" w="28575">
          <a:solidFill>
            <a:srgbClr val="00B05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0.51886</cdr:x>
      <cdr:y>0.52099</cdr:y>
    </cdr:from>
    <cdr:to>
      <cdr:x>0.57341</cdr:x>
      <cdr:y>0.62097</cdr:y>
    </cdr:to>
    <cdr:sp macro="" textlink="">
      <cdr:nvSpPr>
        <cdr:cNvPr id="7" name="Oval 6"/>
        <cdr:cNvSpPr/>
      </cdr:nvSpPr>
      <cdr:spPr>
        <a:xfrm xmlns:a="http://schemas.openxmlformats.org/drawingml/2006/main">
          <a:off x="4109392" y="2251275"/>
          <a:ext cx="432048" cy="432048"/>
        </a:xfrm>
        <a:prstGeom xmlns:a="http://schemas.openxmlformats.org/drawingml/2006/main" prst="ellipse">
          <a:avLst/>
        </a:prstGeom>
        <a:noFill xmlns:a="http://schemas.openxmlformats.org/drawingml/2006/main"/>
        <a:ln xmlns:a="http://schemas.openxmlformats.org/drawingml/2006/main" w="28575">
          <a:solidFill>
            <a:srgbClr val="92D05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dr:relSizeAnchor xmlns:cdr="http://schemas.openxmlformats.org/drawingml/2006/chartDrawing">
    <cdr:from>
      <cdr:x>0.66827</cdr:x>
      <cdr:y>0.49817</cdr:y>
    </cdr:from>
    <cdr:to>
      <cdr:x>0.72282</cdr:x>
      <cdr:y>0.59815</cdr:y>
    </cdr:to>
    <cdr:sp macro="" textlink="">
      <cdr:nvSpPr>
        <cdr:cNvPr id="8" name="Oval 7"/>
        <cdr:cNvSpPr/>
      </cdr:nvSpPr>
      <cdr:spPr>
        <a:xfrm xmlns:a="http://schemas.openxmlformats.org/drawingml/2006/main">
          <a:off x="5292733" y="2152663"/>
          <a:ext cx="432048" cy="432048"/>
        </a:xfrm>
        <a:prstGeom xmlns:a="http://schemas.openxmlformats.org/drawingml/2006/main" prst="ellipse">
          <a:avLst/>
        </a:prstGeom>
        <a:noFill xmlns:a="http://schemas.openxmlformats.org/drawingml/2006/main"/>
        <a:ln xmlns:a="http://schemas.openxmlformats.org/drawingml/2006/main" w="28575">
          <a:solidFill>
            <a:srgbClr val="92D05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drawings/drawing16.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17.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18.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19.xml><?xml version="1.0" encoding="utf-8"?>
<c:userShapes xmlns:c="http://schemas.openxmlformats.org/drawingml/2006/chart">
  <cdr:relSizeAnchor xmlns:cdr="http://schemas.openxmlformats.org/drawingml/2006/chartDrawing">
    <cdr:from>
      <cdr:x>0.56356</cdr:x>
      <cdr:y>0.93335</cdr:y>
    </cdr:from>
    <cdr:to>
      <cdr:x>0.59993</cdr:x>
      <cdr:y>1</cdr:y>
    </cdr:to>
    <cdr:sp macro="" textlink="">
      <cdr:nvSpPr>
        <cdr:cNvPr id="2" name="TextBox 1"/>
        <cdr:cNvSpPr txBox="1"/>
      </cdr:nvSpPr>
      <cdr:spPr>
        <a:xfrm xmlns:a="http://schemas.openxmlformats.org/drawingml/2006/main">
          <a:off x="4463455" y="4033169"/>
          <a:ext cx="288051" cy="28800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2.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20.xml><?xml version="1.0" encoding="utf-8"?>
<c:userShapes xmlns:c="http://schemas.openxmlformats.org/drawingml/2006/chart">
  <cdr:relSizeAnchor xmlns:cdr="http://schemas.openxmlformats.org/drawingml/2006/chartDrawing">
    <cdr:from>
      <cdr:x>0.56356</cdr:x>
      <cdr:y>0.93335</cdr:y>
    </cdr:from>
    <cdr:to>
      <cdr:x>0.59993</cdr:x>
      <cdr:y>1</cdr:y>
    </cdr:to>
    <cdr:sp macro="" textlink="">
      <cdr:nvSpPr>
        <cdr:cNvPr id="2" name="TextBox 1"/>
        <cdr:cNvSpPr txBox="1"/>
      </cdr:nvSpPr>
      <cdr:spPr>
        <a:xfrm xmlns:a="http://schemas.openxmlformats.org/drawingml/2006/main">
          <a:off x="4463455" y="4033169"/>
          <a:ext cx="288051" cy="28800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21.xml><?xml version="1.0" encoding="utf-8"?>
<c:userShapes xmlns:c="http://schemas.openxmlformats.org/drawingml/2006/chart">
  <cdr:relSizeAnchor xmlns:cdr="http://schemas.openxmlformats.org/drawingml/2006/chartDrawing">
    <cdr:from>
      <cdr:x>0.56356</cdr:x>
      <cdr:y>0.93335</cdr:y>
    </cdr:from>
    <cdr:to>
      <cdr:x>0.59993</cdr:x>
      <cdr:y>1</cdr:y>
    </cdr:to>
    <cdr:sp macro="" textlink="">
      <cdr:nvSpPr>
        <cdr:cNvPr id="2" name="TextBox 1"/>
        <cdr:cNvSpPr txBox="1"/>
      </cdr:nvSpPr>
      <cdr:spPr>
        <a:xfrm xmlns:a="http://schemas.openxmlformats.org/drawingml/2006/main">
          <a:off x="4463455" y="4033169"/>
          <a:ext cx="288051" cy="28800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3.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4.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5.xml><?xml version="1.0" encoding="utf-8"?>
<c:userShapes xmlns:c="http://schemas.openxmlformats.org/drawingml/2006/chart">
  <cdr:relSizeAnchor xmlns:cdr="http://schemas.openxmlformats.org/drawingml/2006/chartDrawing">
    <cdr:from>
      <cdr:x>0.56356</cdr:x>
      <cdr:y>0.93335</cdr:y>
    </cdr:from>
    <cdr:to>
      <cdr:x>0.59993</cdr:x>
      <cdr:y>1</cdr:y>
    </cdr:to>
    <cdr:sp macro="" textlink="">
      <cdr:nvSpPr>
        <cdr:cNvPr id="2" name="TextBox 1"/>
        <cdr:cNvSpPr txBox="1"/>
      </cdr:nvSpPr>
      <cdr:spPr>
        <a:xfrm xmlns:a="http://schemas.openxmlformats.org/drawingml/2006/main">
          <a:off x="4463455" y="4033169"/>
          <a:ext cx="288051" cy="28800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6.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dr:relSizeAnchor xmlns:cdr="http://schemas.openxmlformats.org/drawingml/2006/chartDrawing">
    <cdr:from>
      <cdr:x>0.51697</cdr:x>
      <cdr:y>0.01245</cdr:y>
    </cdr:from>
    <cdr:to>
      <cdr:x>0.57152</cdr:x>
      <cdr:y>0.11243</cdr:y>
    </cdr:to>
    <cdr:sp macro="" textlink="">
      <cdr:nvSpPr>
        <cdr:cNvPr id="3" name="Oval 2"/>
        <cdr:cNvSpPr/>
      </cdr:nvSpPr>
      <cdr:spPr>
        <a:xfrm xmlns:a="http://schemas.openxmlformats.org/drawingml/2006/main">
          <a:off x="4094450" y="53788"/>
          <a:ext cx="432048" cy="432048"/>
        </a:xfrm>
        <a:prstGeom xmlns:a="http://schemas.openxmlformats.org/drawingml/2006/main" prst="ellipse">
          <a:avLst/>
        </a:prstGeom>
        <a:noFill xmlns:a="http://schemas.openxmlformats.org/drawingml/2006/main"/>
        <a:ln xmlns:a="http://schemas.openxmlformats.org/drawingml/2006/main" w="28575">
          <a:solidFill>
            <a:srgbClr val="FF000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a:p>
      </cdr:txBody>
    </cdr:sp>
  </cdr:relSizeAnchor>
</c:userShapes>
</file>

<file path=ppt/drawings/drawing7.xml><?xml version="1.0" encoding="utf-8"?>
<c:userShapes xmlns:c="http://schemas.openxmlformats.org/drawingml/2006/chart">
  <cdr:relSizeAnchor xmlns:cdr="http://schemas.openxmlformats.org/drawingml/2006/chartDrawing">
    <cdr:from>
      <cdr:x>0.56356</cdr:x>
      <cdr:y>0.93335</cdr:y>
    </cdr:from>
    <cdr:to>
      <cdr:x>0.59993</cdr:x>
      <cdr:y>1</cdr:y>
    </cdr:to>
    <cdr:sp macro="" textlink="">
      <cdr:nvSpPr>
        <cdr:cNvPr id="2" name="TextBox 1"/>
        <cdr:cNvSpPr txBox="1"/>
      </cdr:nvSpPr>
      <cdr:spPr>
        <a:xfrm xmlns:a="http://schemas.openxmlformats.org/drawingml/2006/main">
          <a:off x="4463455" y="4033169"/>
          <a:ext cx="288051" cy="28800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8.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drawings/drawing9.xml><?xml version="1.0" encoding="utf-8"?>
<c:userShapes xmlns:c="http://schemas.openxmlformats.org/drawingml/2006/chart">
  <cdr:relSizeAnchor xmlns:cdr="http://schemas.openxmlformats.org/drawingml/2006/chartDrawing">
    <cdr:from>
      <cdr:x>0.00896</cdr:x>
      <cdr:y>0.36669</cdr:y>
    </cdr:from>
    <cdr:to>
      <cdr:x>0.04533</cdr:x>
      <cdr:y>0.43334</cdr:y>
    </cdr:to>
    <cdr:sp macro="" textlink="">
      <cdr:nvSpPr>
        <cdr:cNvPr id="2" name="TextBox 1"/>
        <cdr:cNvSpPr txBox="1"/>
      </cdr:nvSpPr>
      <cdr:spPr>
        <a:xfrm xmlns:a="http://schemas.openxmlformats.org/drawingml/2006/main">
          <a:off x="70967" y="1584523"/>
          <a:ext cx="288032" cy="288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100" dirty="0"/>
            <a:t>%</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987F18F2-D5E9-4557-BF8F-7F84E6F90A13}" type="datetimeFigureOut">
              <a:rPr lang="en-AU" smtClean="0"/>
              <a:t>2/10/2019</a:t>
            </a:fld>
            <a:endParaRPr lang="en-AU"/>
          </a:p>
        </p:txBody>
      </p:sp>
      <p:sp>
        <p:nvSpPr>
          <p:cNvPr id="4" name="Footer Placehold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BD971298-281D-4256-BE1A-293732D40A08}" type="slidenum">
              <a:rPr lang="en-AU" smtClean="0"/>
              <a:t>‹#›</a:t>
            </a:fld>
            <a:endParaRPr lang="en-AU"/>
          </a:p>
        </p:txBody>
      </p:sp>
    </p:spTree>
    <p:extLst>
      <p:ext uri="{BB962C8B-B14F-4D97-AF65-F5344CB8AC3E}">
        <p14:creationId xmlns:p14="http://schemas.microsoft.com/office/powerpoint/2010/main" val="13620541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4" y="0"/>
            <a:ext cx="2945659" cy="498056"/>
          </a:xfrm>
          <a:prstGeom prst="rect">
            <a:avLst/>
          </a:prstGeom>
        </p:spPr>
        <p:txBody>
          <a:bodyPr vert="horz" lIns="91440" tIns="45720" rIns="91440" bIns="45720" rtlCol="0"/>
          <a:lstStyle>
            <a:lvl1pPr algn="r">
              <a:defRPr sz="1200"/>
            </a:lvl1pPr>
          </a:lstStyle>
          <a:p>
            <a:fld id="{21D86343-7E54-4D8D-811D-5F87E768FF1E}" type="datetimeFigureOut">
              <a:rPr lang="en-AU" smtClean="0"/>
              <a:t>2/10/2019</a:t>
            </a:fld>
            <a:endParaRPr lang="en-AU"/>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28585"/>
            <a:ext cx="2945659" cy="498055"/>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4" y="9428585"/>
            <a:ext cx="2945659" cy="498055"/>
          </a:xfrm>
          <a:prstGeom prst="rect">
            <a:avLst/>
          </a:prstGeom>
        </p:spPr>
        <p:txBody>
          <a:bodyPr vert="horz" lIns="91440" tIns="45720" rIns="91440" bIns="45720" rtlCol="0" anchor="b"/>
          <a:lstStyle>
            <a:lvl1pPr algn="r">
              <a:defRPr sz="1200"/>
            </a:lvl1pPr>
          </a:lstStyle>
          <a:p>
            <a:fld id="{E073C4BA-69A9-4C2B-96AE-BBBBD80172B0}" type="slidenum">
              <a:rPr lang="en-AU" smtClean="0"/>
              <a:t>‹#›</a:t>
            </a:fld>
            <a:endParaRPr lang="en-AU"/>
          </a:p>
        </p:txBody>
      </p:sp>
    </p:spTree>
    <p:extLst>
      <p:ext uri="{BB962C8B-B14F-4D97-AF65-F5344CB8AC3E}">
        <p14:creationId xmlns:p14="http://schemas.microsoft.com/office/powerpoint/2010/main" val="3009049893"/>
      </p:ext>
    </p:extLst>
  </p:cSld>
  <p:clrMap bg1="lt1" tx1="dk1" bg2="lt2" tx2="dk2" accent1="accent1" accent2="accent2" accent3="accent3" accent4="accent4" accent5="accent5" accent6="accent6" hlink="hlink" folHlink="folHlink"/>
  <p:notesStyle>
    <a:lvl1pPr marL="0" algn="l" defTabSz="864017" rtl="0" eaLnBrk="1" latinLnBrk="0" hangingPunct="1">
      <a:defRPr sz="1134" kern="1200">
        <a:solidFill>
          <a:schemeClr val="tx1"/>
        </a:solidFill>
        <a:latin typeface="+mn-lt"/>
        <a:ea typeface="+mn-ea"/>
        <a:cs typeface="+mn-cs"/>
      </a:defRPr>
    </a:lvl1pPr>
    <a:lvl2pPr marL="432008" algn="l" defTabSz="864017" rtl="0" eaLnBrk="1" latinLnBrk="0" hangingPunct="1">
      <a:defRPr sz="1134" kern="1200">
        <a:solidFill>
          <a:schemeClr val="tx1"/>
        </a:solidFill>
        <a:latin typeface="+mn-lt"/>
        <a:ea typeface="+mn-ea"/>
        <a:cs typeface="+mn-cs"/>
      </a:defRPr>
    </a:lvl2pPr>
    <a:lvl3pPr marL="864017" algn="l" defTabSz="864017" rtl="0" eaLnBrk="1" latinLnBrk="0" hangingPunct="1">
      <a:defRPr sz="1134" kern="1200">
        <a:solidFill>
          <a:schemeClr val="tx1"/>
        </a:solidFill>
        <a:latin typeface="+mn-lt"/>
        <a:ea typeface="+mn-ea"/>
        <a:cs typeface="+mn-cs"/>
      </a:defRPr>
    </a:lvl3pPr>
    <a:lvl4pPr marL="1296025" algn="l" defTabSz="864017" rtl="0" eaLnBrk="1" latinLnBrk="0" hangingPunct="1">
      <a:defRPr sz="1134" kern="1200">
        <a:solidFill>
          <a:schemeClr val="tx1"/>
        </a:solidFill>
        <a:latin typeface="+mn-lt"/>
        <a:ea typeface="+mn-ea"/>
        <a:cs typeface="+mn-cs"/>
      </a:defRPr>
    </a:lvl4pPr>
    <a:lvl5pPr marL="1728033" algn="l" defTabSz="864017" rtl="0" eaLnBrk="1" latinLnBrk="0" hangingPunct="1">
      <a:defRPr sz="1134" kern="1200">
        <a:solidFill>
          <a:schemeClr val="tx1"/>
        </a:solidFill>
        <a:latin typeface="+mn-lt"/>
        <a:ea typeface="+mn-ea"/>
        <a:cs typeface="+mn-cs"/>
      </a:defRPr>
    </a:lvl5pPr>
    <a:lvl6pPr marL="2160041" algn="l" defTabSz="864017" rtl="0" eaLnBrk="1" latinLnBrk="0" hangingPunct="1">
      <a:defRPr sz="1134" kern="1200">
        <a:solidFill>
          <a:schemeClr val="tx1"/>
        </a:solidFill>
        <a:latin typeface="+mn-lt"/>
        <a:ea typeface="+mn-ea"/>
        <a:cs typeface="+mn-cs"/>
      </a:defRPr>
    </a:lvl6pPr>
    <a:lvl7pPr marL="2592050" algn="l" defTabSz="864017" rtl="0" eaLnBrk="1" latinLnBrk="0" hangingPunct="1">
      <a:defRPr sz="1134" kern="1200">
        <a:solidFill>
          <a:schemeClr val="tx1"/>
        </a:solidFill>
        <a:latin typeface="+mn-lt"/>
        <a:ea typeface="+mn-ea"/>
        <a:cs typeface="+mn-cs"/>
      </a:defRPr>
    </a:lvl7pPr>
    <a:lvl8pPr marL="3024058" algn="l" defTabSz="864017" rtl="0" eaLnBrk="1" latinLnBrk="0" hangingPunct="1">
      <a:defRPr sz="1134" kern="1200">
        <a:solidFill>
          <a:schemeClr val="tx1"/>
        </a:solidFill>
        <a:latin typeface="+mn-lt"/>
        <a:ea typeface="+mn-ea"/>
        <a:cs typeface="+mn-cs"/>
      </a:defRPr>
    </a:lvl8pPr>
    <a:lvl9pPr marL="3456066" algn="l" defTabSz="864017" rtl="0" eaLnBrk="1" latinLnBrk="0" hangingPunct="1">
      <a:defRPr sz="113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9.png"/><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4" name="Picture Placeholder 3"/>
          <p:cNvSpPr>
            <a:spLocks noGrp="1"/>
          </p:cNvSpPr>
          <p:nvPr>
            <p:ph type="pic" sz="quarter" idx="15" hasCustomPrompt="1"/>
          </p:nvPr>
        </p:nvSpPr>
        <p:spPr>
          <a:xfrm>
            <a:off x="4320244" y="4"/>
            <a:ext cx="7200000" cy="6480175"/>
          </a:xfrm>
        </p:spPr>
        <p:txBody>
          <a:bodyPr anchor="ctr"/>
          <a:lstStyle>
            <a:lvl1pPr marL="0" indent="0" algn="ctr">
              <a:buNone/>
              <a:defRPr>
                <a:solidFill>
                  <a:schemeClr val="tx2"/>
                </a:solidFill>
              </a:defRPr>
            </a:lvl1pPr>
          </a:lstStyle>
          <a:p>
            <a:r>
              <a:rPr lang="en-AU" dirty="0"/>
              <a:t>Insert picture, then recolour</a:t>
            </a:r>
          </a:p>
          <a:p>
            <a:endParaRPr lang="en-AU" dirty="0"/>
          </a:p>
          <a:p>
            <a:endParaRPr lang="en-AU" dirty="0"/>
          </a:p>
        </p:txBody>
      </p:sp>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3972" y="5256091"/>
            <a:ext cx="1848272" cy="859413"/>
          </a:xfrm>
          <a:prstGeom prst="rect">
            <a:avLst/>
          </a:prstGeom>
        </p:spPr>
      </p:pic>
      <p:sp>
        <p:nvSpPr>
          <p:cNvPr id="2" name="Title 1"/>
          <p:cNvSpPr>
            <a:spLocks noGrp="1"/>
          </p:cNvSpPr>
          <p:nvPr>
            <p:ph type="title" hasCustomPrompt="1"/>
          </p:nvPr>
        </p:nvSpPr>
        <p:spPr>
          <a:xfrm>
            <a:off x="360244" y="2007572"/>
            <a:ext cx="3600000" cy="1376515"/>
          </a:xfrm>
        </p:spPr>
        <p:txBody>
          <a:bodyPr>
            <a:noAutofit/>
          </a:bodyPr>
          <a:lstStyle>
            <a:lvl1pPr algn="l">
              <a:defRPr sz="3200" b="1" baseline="0">
                <a:solidFill>
                  <a:schemeClr val="tx2"/>
                </a:solidFill>
                <a:latin typeface="+mj-lt"/>
                <a:cs typeface="Nirmala UI" panose="020B0502040204020203" pitchFamily="34" charset="0"/>
              </a:defRPr>
            </a:lvl1pPr>
          </a:lstStyle>
          <a:p>
            <a:r>
              <a:rPr lang="en-AU" noProof="0" dirty="0"/>
              <a:t>INSERT TITLE</a:t>
            </a:r>
          </a:p>
        </p:txBody>
      </p:sp>
      <p:sp>
        <p:nvSpPr>
          <p:cNvPr id="10" name="Title 1"/>
          <p:cNvSpPr txBox="1">
            <a:spLocks/>
          </p:cNvSpPr>
          <p:nvPr userDrawn="1"/>
        </p:nvSpPr>
        <p:spPr>
          <a:xfrm>
            <a:off x="2495125" y="2638678"/>
            <a:ext cx="5897113" cy="438304"/>
          </a:xfrm>
          <a:prstGeom prst="rect">
            <a:avLst/>
          </a:prstGeom>
        </p:spPr>
        <p:txBody>
          <a:bodyPr vert="horz" lIns="91440" tIns="45721" rIns="91440" bIns="45721" rtlCol="0" anchor="ctr">
            <a:normAutofit fontScale="70000" lnSpcReduction="20000"/>
          </a:bodyPr>
          <a:lstStyle>
            <a:lvl1pPr algn="ctr"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AU" sz="4400" dirty="0"/>
          </a:p>
        </p:txBody>
      </p:sp>
      <p:sp>
        <p:nvSpPr>
          <p:cNvPr id="8" name="Text Placeholder 7"/>
          <p:cNvSpPr>
            <a:spLocks noGrp="1"/>
          </p:cNvSpPr>
          <p:nvPr>
            <p:ph type="body" sz="quarter" idx="13" hasCustomPrompt="1"/>
          </p:nvPr>
        </p:nvSpPr>
        <p:spPr>
          <a:xfrm>
            <a:off x="360244" y="3600087"/>
            <a:ext cx="3600000" cy="324643"/>
          </a:xfrm>
        </p:spPr>
        <p:txBody>
          <a:bodyPr>
            <a:noAutofit/>
          </a:bodyPr>
          <a:lstStyle>
            <a:lvl1pPr marL="0" indent="0">
              <a:spcBef>
                <a:spcPts val="0"/>
              </a:spcBef>
              <a:buNone/>
              <a:defRPr sz="1600" b="1"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AU" noProof="0" dirty="0"/>
              <a:t>INSERT SUB-TITLE (OPTIONAL)</a:t>
            </a:r>
          </a:p>
        </p:txBody>
      </p:sp>
      <p:sp>
        <p:nvSpPr>
          <p:cNvPr id="12" name="Picture Placeholder 3"/>
          <p:cNvSpPr>
            <a:spLocks noGrp="1"/>
          </p:cNvSpPr>
          <p:nvPr>
            <p:ph type="pic" sz="quarter" idx="10" hasCustomPrompt="1"/>
          </p:nvPr>
        </p:nvSpPr>
        <p:spPr>
          <a:xfrm>
            <a:off x="374965" y="360087"/>
            <a:ext cx="1857279" cy="809625"/>
          </a:xfrm>
        </p:spPr>
        <p:txBody>
          <a:bodyPr anchor="ctr">
            <a:normAutofit/>
          </a:bodyPr>
          <a:lstStyle>
            <a:lvl1pPr marL="0" indent="0" algn="ctr">
              <a:buNone/>
              <a:defRPr sz="1800" baseline="0">
                <a:solidFill>
                  <a:schemeClr val="tx2"/>
                </a:solidFill>
              </a:defRPr>
            </a:lvl1pPr>
          </a:lstStyle>
          <a:p>
            <a:r>
              <a:rPr lang="en-AU" dirty="0"/>
              <a:t>Client logo</a:t>
            </a:r>
          </a:p>
        </p:txBody>
      </p:sp>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335" t="10984" b="12717"/>
          <a:stretch/>
        </p:blipFill>
        <p:spPr>
          <a:xfrm>
            <a:off x="2640" y="6417876"/>
            <a:ext cx="3600000" cy="62211"/>
          </a:xfrm>
          <a:prstGeom prst="rect">
            <a:avLst/>
          </a:prstGeom>
        </p:spPr>
      </p:pic>
      <p:sp>
        <p:nvSpPr>
          <p:cNvPr id="9" name="Text Placeholder 7"/>
          <p:cNvSpPr>
            <a:spLocks noGrp="1"/>
          </p:cNvSpPr>
          <p:nvPr>
            <p:ph type="body" sz="quarter" idx="16" hasCustomPrompt="1"/>
          </p:nvPr>
        </p:nvSpPr>
        <p:spPr>
          <a:xfrm>
            <a:off x="369915" y="4352780"/>
            <a:ext cx="3600000" cy="324643"/>
          </a:xfrm>
        </p:spPr>
        <p:txBody>
          <a:bodyPr>
            <a:noAutofit/>
          </a:bodyPr>
          <a:lstStyle>
            <a:lvl1pPr marL="0" indent="0">
              <a:spcBef>
                <a:spcPts val="0"/>
              </a:spcBef>
              <a:buNone/>
              <a:defRPr sz="1600" b="1" baseline="0">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AU" noProof="0" dirty="0"/>
              <a:t>INSERT MONTH &amp; YEAR</a:t>
            </a:r>
          </a:p>
        </p:txBody>
      </p:sp>
      <p:cxnSp>
        <p:nvCxnSpPr>
          <p:cNvPr id="11" name="Straight Connector 10"/>
          <p:cNvCxnSpPr/>
          <p:nvPr userDrawn="1"/>
        </p:nvCxnSpPr>
        <p:spPr>
          <a:xfrm>
            <a:off x="4320244" y="-8709"/>
            <a:ext cx="0" cy="6480175"/>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9666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ew Section 1">
    <p:bg>
      <p:bgPr>
        <a:solidFill>
          <a:schemeClr val="accent2"/>
        </a:solidFill>
        <a:effectLst/>
      </p:bgPr>
    </p:bg>
    <p:spTree>
      <p:nvGrpSpPr>
        <p:cNvPr id="1" name=""/>
        <p:cNvGrpSpPr/>
        <p:nvPr/>
      </p:nvGrpSpPr>
      <p:grpSpPr>
        <a:xfrm>
          <a:off x="0" y="0"/>
          <a:ext cx="0" cy="0"/>
          <a:chOff x="0" y="0"/>
          <a:chExt cx="0" cy="0"/>
        </a:xfrm>
      </p:grpSpPr>
      <p:sp>
        <p:nvSpPr>
          <p:cNvPr id="11" name="Picture Placeholder 3"/>
          <p:cNvSpPr>
            <a:spLocks noGrp="1"/>
          </p:cNvSpPr>
          <p:nvPr>
            <p:ph type="pic" sz="quarter" idx="15" hasCustomPrompt="1"/>
          </p:nvPr>
        </p:nvSpPr>
        <p:spPr>
          <a:xfrm>
            <a:off x="4320243" y="0"/>
            <a:ext cx="7200245" cy="6480175"/>
          </a:xfrm>
        </p:spPr>
        <p:txBody>
          <a:bodyPr anchor="ctr"/>
          <a:lstStyle>
            <a:lvl1pPr marL="0" indent="0" algn="ctr">
              <a:buNone/>
              <a:defRPr>
                <a:solidFill>
                  <a:schemeClr val="bg1"/>
                </a:solidFill>
              </a:defRPr>
            </a:lvl1pPr>
          </a:lstStyle>
          <a:p>
            <a:r>
              <a:rPr lang="en-AU" dirty="0"/>
              <a:t>Insert picture, then recolour</a:t>
            </a:r>
          </a:p>
          <a:p>
            <a:endParaRPr lang="en-AU" dirty="0"/>
          </a:p>
          <a:p>
            <a:endParaRPr lang="en-AU" dirty="0"/>
          </a:p>
        </p:txBody>
      </p:sp>
      <p:sp>
        <p:nvSpPr>
          <p:cNvPr id="3" name="Title 1"/>
          <p:cNvSpPr>
            <a:spLocks noGrp="1"/>
          </p:cNvSpPr>
          <p:nvPr>
            <p:ph type="title" hasCustomPrompt="1"/>
          </p:nvPr>
        </p:nvSpPr>
        <p:spPr>
          <a:xfrm>
            <a:off x="360244" y="2520087"/>
            <a:ext cx="3600000" cy="1376515"/>
          </a:xfrm>
        </p:spPr>
        <p:txBody>
          <a:bodyPr>
            <a:noAutofit/>
          </a:bodyPr>
          <a:lstStyle>
            <a:lvl1pPr algn="l">
              <a:defRPr sz="3200" b="1" baseline="0">
                <a:solidFill>
                  <a:schemeClr val="bg1"/>
                </a:solidFill>
                <a:latin typeface="+mj-lt"/>
                <a:cs typeface="Nirmala UI" panose="020B0502040204020203" pitchFamily="34" charset="0"/>
              </a:defRPr>
            </a:lvl1pPr>
          </a:lstStyle>
          <a:p>
            <a:r>
              <a:rPr lang="en-AU" noProof="0" dirty="0"/>
              <a:t>SECTION HEADING</a:t>
            </a:r>
          </a:p>
        </p:txBody>
      </p:sp>
      <p:cxnSp>
        <p:nvCxnSpPr>
          <p:cNvPr id="4" name="Straight Connector 3"/>
          <p:cNvCxnSpPr/>
          <p:nvPr userDrawn="1"/>
        </p:nvCxnSpPr>
        <p:spPr>
          <a:xfrm>
            <a:off x="4320244" y="-8709"/>
            <a:ext cx="0" cy="6480175"/>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6944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ew Section 2">
    <p:bg>
      <p:bgPr>
        <a:solidFill>
          <a:schemeClr val="accent2"/>
        </a:solidFill>
        <a:effectLst/>
      </p:bgPr>
    </p:bg>
    <p:spTree>
      <p:nvGrpSpPr>
        <p:cNvPr id="1" name=""/>
        <p:cNvGrpSpPr/>
        <p:nvPr/>
      </p:nvGrpSpPr>
      <p:grpSpPr>
        <a:xfrm>
          <a:off x="0" y="0"/>
          <a:ext cx="0" cy="0"/>
          <a:chOff x="0" y="0"/>
          <a:chExt cx="0" cy="0"/>
        </a:xfrm>
      </p:grpSpPr>
      <p:sp>
        <p:nvSpPr>
          <p:cNvPr id="11" name="Picture Placeholder 3"/>
          <p:cNvSpPr>
            <a:spLocks noGrp="1"/>
          </p:cNvSpPr>
          <p:nvPr>
            <p:ph type="pic" sz="quarter" idx="15" hasCustomPrompt="1"/>
          </p:nvPr>
        </p:nvSpPr>
        <p:spPr>
          <a:xfrm>
            <a:off x="4320243" y="0"/>
            <a:ext cx="7200245" cy="6480175"/>
          </a:xfrm>
        </p:spPr>
        <p:txBody>
          <a:bodyPr anchor="ctr"/>
          <a:lstStyle>
            <a:lvl1pPr marL="0" indent="0" algn="ctr">
              <a:buNone/>
              <a:defRPr>
                <a:solidFill>
                  <a:schemeClr val="bg1"/>
                </a:solidFill>
              </a:defRPr>
            </a:lvl1pPr>
          </a:lstStyle>
          <a:p>
            <a:r>
              <a:rPr lang="en-AU" dirty="0"/>
              <a:t>Insert picture, then recolour</a:t>
            </a:r>
          </a:p>
          <a:p>
            <a:endParaRPr lang="en-AU" dirty="0"/>
          </a:p>
          <a:p>
            <a:endParaRPr lang="en-AU" dirty="0"/>
          </a:p>
        </p:txBody>
      </p:sp>
      <p:sp>
        <p:nvSpPr>
          <p:cNvPr id="3" name="Title 1"/>
          <p:cNvSpPr>
            <a:spLocks noGrp="1"/>
          </p:cNvSpPr>
          <p:nvPr>
            <p:ph type="title" hasCustomPrompt="1"/>
          </p:nvPr>
        </p:nvSpPr>
        <p:spPr>
          <a:xfrm>
            <a:off x="360244" y="1512087"/>
            <a:ext cx="2880000" cy="576000"/>
          </a:xfrm>
        </p:spPr>
        <p:txBody>
          <a:bodyPr anchor="ctr">
            <a:noAutofit/>
          </a:bodyPr>
          <a:lstStyle>
            <a:lvl1pPr algn="l">
              <a:defRPr sz="2400" b="1" baseline="0">
                <a:solidFill>
                  <a:schemeClr val="bg1"/>
                </a:solidFill>
                <a:latin typeface="Nirmala UI" panose="020B0502040204020203" pitchFamily="34" charset="0"/>
                <a:cs typeface="Nirmala UI" panose="020B0502040204020203" pitchFamily="34" charset="0"/>
              </a:defRPr>
            </a:lvl1pPr>
          </a:lstStyle>
          <a:p>
            <a:r>
              <a:rPr lang="en-AU" noProof="0" dirty="0"/>
              <a:t>SECTION 1</a:t>
            </a:r>
          </a:p>
        </p:txBody>
      </p:sp>
      <p:cxnSp>
        <p:nvCxnSpPr>
          <p:cNvPr id="4" name="Straight Connector 3"/>
          <p:cNvCxnSpPr/>
          <p:nvPr userDrawn="1"/>
        </p:nvCxnSpPr>
        <p:spPr>
          <a:xfrm>
            <a:off x="4320244" y="-8709"/>
            <a:ext cx="0" cy="6480175"/>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Picture Placeholder 8"/>
          <p:cNvSpPr>
            <a:spLocks noGrp="1"/>
          </p:cNvSpPr>
          <p:nvPr>
            <p:ph type="pic" sz="quarter" idx="16" hasCustomPrompt="1"/>
          </p:nvPr>
        </p:nvSpPr>
        <p:spPr>
          <a:xfrm>
            <a:off x="3384244" y="1511300"/>
            <a:ext cx="576000" cy="576263"/>
          </a:xfrm>
        </p:spPr>
        <p:txBody>
          <a:bodyPr>
            <a:normAutofit/>
          </a:bodyPr>
          <a:lstStyle>
            <a:lvl1pPr marL="0" indent="0">
              <a:buNone/>
              <a:defRPr sz="1000"/>
            </a:lvl1pPr>
          </a:lstStyle>
          <a:p>
            <a:r>
              <a:rPr lang="en-AU" dirty="0"/>
              <a:t>Icon</a:t>
            </a:r>
          </a:p>
        </p:txBody>
      </p:sp>
      <p:sp>
        <p:nvSpPr>
          <p:cNvPr id="12" name="Picture Placeholder 8"/>
          <p:cNvSpPr>
            <a:spLocks noGrp="1"/>
          </p:cNvSpPr>
          <p:nvPr>
            <p:ph type="pic" sz="quarter" idx="17" hasCustomPrompt="1"/>
          </p:nvPr>
        </p:nvSpPr>
        <p:spPr>
          <a:xfrm>
            <a:off x="3384244" y="4392087"/>
            <a:ext cx="576000" cy="576263"/>
          </a:xfrm>
        </p:spPr>
        <p:txBody>
          <a:bodyPr>
            <a:normAutofit/>
          </a:bodyPr>
          <a:lstStyle>
            <a:lvl1pPr marL="0" indent="0">
              <a:buNone/>
              <a:defRPr sz="1000"/>
            </a:lvl1pPr>
          </a:lstStyle>
          <a:p>
            <a:r>
              <a:rPr lang="en-AU" dirty="0"/>
              <a:t>Icon</a:t>
            </a:r>
          </a:p>
        </p:txBody>
      </p:sp>
      <p:sp>
        <p:nvSpPr>
          <p:cNvPr id="13" name="Picture Placeholder 8"/>
          <p:cNvSpPr>
            <a:spLocks noGrp="1"/>
          </p:cNvSpPr>
          <p:nvPr>
            <p:ph type="pic" sz="quarter" idx="18" hasCustomPrompt="1"/>
          </p:nvPr>
        </p:nvSpPr>
        <p:spPr>
          <a:xfrm>
            <a:off x="3384244" y="2231497"/>
            <a:ext cx="576000" cy="576263"/>
          </a:xfrm>
        </p:spPr>
        <p:txBody>
          <a:bodyPr>
            <a:normAutofit/>
          </a:bodyPr>
          <a:lstStyle>
            <a:lvl1pPr marL="0" indent="0">
              <a:buNone/>
              <a:defRPr sz="1000"/>
            </a:lvl1pPr>
          </a:lstStyle>
          <a:p>
            <a:r>
              <a:rPr lang="en-AU" dirty="0"/>
              <a:t>Icon</a:t>
            </a:r>
          </a:p>
        </p:txBody>
      </p:sp>
      <p:sp>
        <p:nvSpPr>
          <p:cNvPr id="14" name="Picture Placeholder 8"/>
          <p:cNvSpPr>
            <a:spLocks noGrp="1"/>
          </p:cNvSpPr>
          <p:nvPr>
            <p:ph type="pic" sz="quarter" idx="19" hasCustomPrompt="1"/>
          </p:nvPr>
        </p:nvSpPr>
        <p:spPr>
          <a:xfrm>
            <a:off x="3384244" y="2951694"/>
            <a:ext cx="576000" cy="576263"/>
          </a:xfrm>
        </p:spPr>
        <p:txBody>
          <a:bodyPr>
            <a:normAutofit/>
          </a:bodyPr>
          <a:lstStyle>
            <a:lvl1pPr marL="0" indent="0">
              <a:buNone/>
              <a:defRPr sz="1000"/>
            </a:lvl1pPr>
          </a:lstStyle>
          <a:p>
            <a:r>
              <a:rPr lang="en-AU" dirty="0"/>
              <a:t>Icon</a:t>
            </a:r>
          </a:p>
        </p:txBody>
      </p:sp>
      <p:sp>
        <p:nvSpPr>
          <p:cNvPr id="15" name="Picture Placeholder 8"/>
          <p:cNvSpPr>
            <a:spLocks noGrp="1"/>
          </p:cNvSpPr>
          <p:nvPr>
            <p:ph type="pic" sz="quarter" idx="20" hasCustomPrompt="1"/>
          </p:nvPr>
        </p:nvSpPr>
        <p:spPr>
          <a:xfrm>
            <a:off x="3384244" y="3671891"/>
            <a:ext cx="576000" cy="576263"/>
          </a:xfrm>
        </p:spPr>
        <p:txBody>
          <a:bodyPr>
            <a:normAutofit/>
          </a:bodyPr>
          <a:lstStyle>
            <a:lvl1pPr marL="0" indent="0">
              <a:buNone/>
              <a:defRPr sz="1000"/>
            </a:lvl1pPr>
          </a:lstStyle>
          <a:p>
            <a:r>
              <a:rPr lang="en-AU" dirty="0"/>
              <a:t>Icon</a:t>
            </a:r>
          </a:p>
        </p:txBody>
      </p:sp>
      <p:sp>
        <p:nvSpPr>
          <p:cNvPr id="20" name="Text Placeholder 19"/>
          <p:cNvSpPr>
            <a:spLocks noGrp="1"/>
          </p:cNvSpPr>
          <p:nvPr>
            <p:ph type="body" sz="quarter" idx="21" hasCustomPrompt="1"/>
          </p:nvPr>
        </p:nvSpPr>
        <p:spPr>
          <a:xfrm>
            <a:off x="360244" y="2232087"/>
            <a:ext cx="2879725" cy="576263"/>
          </a:xfrm>
        </p:spPr>
        <p:txBody>
          <a:bodyPr anchor="ctr">
            <a:noAutofit/>
          </a:bodyPr>
          <a:lstStyle>
            <a:lvl1pPr marL="0" indent="0">
              <a:buNone/>
              <a:defRPr sz="2400">
                <a:solidFill>
                  <a:schemeClr val="bg1"/>
                </a:solidFill>
              </a:defRPr>
            </a:lvl1pPr>
          </a:lstStyle>
          <a:p>
            <a:pPr lvl="0"/>
            <a:r>
              <a:rPr lang="en-AU" noProof="0" dirty="0"/>
              <a:t>SECTION 2</a:t>
            </a:r>
          </a:p>
        </p:txBody>
      </p:sp>
      <p:sp>
        <p:nvSpPr>
          <p:cNvPr id="22" name="Text Placeholder 21"/>
          <p:cNvSpPr>
            <a:spLocks noGrp="1"/>
          </p:cNvSpPr>
          <p:nvPr>
            <p:ph type="body" sz="quarter" idx="22" hasCustomPrompt="1"/>
          </p:nvPr>
        </p:nvSpPr>
        <p:spPr>
          <a:xfrm>
            <a:off x="360244" y="2952350"/>
            <a:ext cx="2879725" cy="576262"/>
          </a:xfrm>
        </p:spPr>
        <p:txBody>
          <a:bodyPr anchor="ctr">
            <a:noAutofit/>
          </a:bodyPr>
          <a:lstStyle>
            <a:lvl1pPr marL="0" indent="0">
              <a:buNone/>
              <a:defRPr sz="2400">
                <a:solidFill>
                  <a:schemeClr val="bg1"/>
                </a:solidFill>
              </a:defRPr>
            </a:lvl1pPr>
          </a:lstStyle>
          <a:p>
            <a:pPr lvl="0"/>
            <a:r>
              <a:rPr lang="en-AU" noProof="0" dirty="0"/>
              <a:t>SECTION 3</a:t>
            </a:r>
          </a:p>
        </p:txBody>
      </p:sp>
      <p:sp>
        <p:nvSpPr>
          <p:cNvPr id="24" name="Text Placeholder 23"/>
          <p:cNvSpPr>
            <a:spLocks noGrp="1"/>
          </p:cNvSpPr>
          <p:nvPr>
            <p:ph type="body" sz="quarter" idx="23" hasCustomPrompt="1"/>
          </p:nvPr>
        </p:nvSpPr>
        <p:spPr>
          <a:xfrm>
            <a:off x="360244" y="3672612"/>
            <a:ext cx="2880000" cy="576000"/>
          </a:xfrm>
        </p:spPr>
        <p:txBody>
          <a:bodyPr anchor="ctr">
            <a:noAutofit/>
          </a:bodyPr>
          <a:lstStyle>
            <a:lvl1pPr marL="0" indent="0">
              <a:buNone/>
              <a:defRPr sz="2400">
                <a:solidFill>
                  <a:schemeClr val="bg1"/>
                </a:solidFill>
              </a:defRPr>
            </a:lvl1pPr>
          </a:lstStyle>
          <a:p>
            <a:pPr lvl="0"/>
            <a:r>
              <a:rPr lang="en-AU" noProof="0" dirty="0"/>
              <a:t>SECTION 4</a:t>
            </a:r>
          </a:p>
        </p:txBody>
      </p:sp>
      <p:sp>
        <p:nvSpPr>
          <p:cNvPr id="26" name="Text Placeholder 25"/>
          <p:cNvSpPr>
            <a:spLocks noGrp="1"/>
          </p:cNvSpPr>
          <p:nvPr>
            <p:ph type="body" sz="quarter" idx="24" hasCustomPrompt="1"/>
          </p:nvPr>
        </p:nvSpPr>
        <p:spPr>
          <a:xfrm>
            <a:off x="360244" y="4392613"/>
            <a:ext cx="2879725" cy="576262"/>
          </a:xfrm>
        </p:spPr>
        <p:txBody>
          <a:bodyPr anchor="ctr">
            <a:noAutofit/>
          </a:bodyPr>
          <a:lstStyle>
            <a:lvl1pPr marL="0" indent="0">
              <a:buNone/>
              <a:defRPr sz="2400">
                <a:solidFill>
                  <a:schemeClr val="bg1"/>
                </a:solidFill>
              </a:defRPr>
            </a:lvl1pPr>
          </a:lstStyle>
          <a:p>
            <a:pPr lvl="0"/>
            <a:r>
              <a:rPr lang="en-AU" noProof="0" dirty="0"/>
              <a:t>SECTION 5</a:t>
            </a:r>
          </a:p>
        </p:txBody>
      </p:sp>
    </p:spTree>
    <p:extLst>
      <p:ext uri="{BB962C8B-B14F-4D97-AF65-F5344CB8AC3E}">
        <p14:creationId xmlns:p14="http://schemas.microsoft.com/office/powerpoint/2010/main" val="899753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al 1 column">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08244" y="6173052"/>
            <a:ext cx="1008000" cy="235035"/>
          </a:xfrm>
          <a:prstGeom prst="rect">
            <a:avLst/>
          </a:prstGeom>
        </p:spPr>
      </p:pic>
      <p:sp>
        <p:nvSpPr>
          <p:cNvPr id="6" name="TextBox 5"/>
          <p:cNvSpPr txBox="1"/>
          <p:nvPr userDrawn="1"/>
        </p:nvSpPr>
        <p:spPr>
          <a:xfrm>
            <a:off x="11016244" y="6100310"/>
            <a:ext cx="504000" cy="307777"/>
          </a:xfrm>
          <a:prstGeom prst="rect">
            <a:avLst/>
          </a:prstGeom>
          <a:noFill/>
        </p:spPr>
        <p:txBody>
          <a:bodyPr wrap="square" rtlCol="0">
            <a:spAutoFit/>
          </a:bodyPr>
          <a:lstStyle/>
          <a:p>
            <a:pPr algn="r"/>
            <a:fld id="{9A4A7FA7-C863-42B2-84C6-337D89F175FC}" type="slidenum">
              <a:rPr lang="en-AU" sz="1400" smtClean="0">
                <a:solidFill>
                  <a:schemeClr val="tx2"/>
                </a:solidFill>
              </a:rPr>
              <a:pPr algn="r"/>
              <a:t>‹#›</a:t>
            </a:fld>
            <a:endParaRPr lang="en-AU" sz="1400" dirty="0">
              <a:solidFill>
                <a:schemeClr val="tx2"/>
              </a:solidFill>
            </a:endParaRPr>
          </a:p>
        </p:txBody>
      </p:sp>
      <p:pic>
        <p:nvPicPr>
          <p:cNvPr id="11" name="Picture 10"/>
          <p:cNvPicPr>
            <a:picLocks noChangeAspect="1"/>
          </p:cNvPicPr>
          <p:nvPr userDrawn="1"/>
        </p:nvPicPr>
        <p:blipFill rotWithShape="1">
          <a:blip r:embed="rId3">
            <a:extLst>
              <a:ext uri="{28A0092B-C50C-407E-A947-70E740481C1C}">
                <a14:useLocalDpi xmlns:a14="http://schemas.microsoft.com/office/drawing/2010/main" val="0"/>
              </a:ext>
            </a:extLst>
          </a:blip>
          <a:srcRect l="335" t="10984" b="12717"/>
          <a:stretch/>
        </p:blipFill>
        <p:spPr>
          <a:xfrm>
            <a:off x="2" y="-10555"/>
            <a:ext cx="7560000" cy="130643"/>
          </a:xfrm>
          <a:prstGeom prst="rect">
            <a:avLst/>
          </a:prstGeom>
        </p:spPr>
      </p:pic>
      <p:sp>
        <p:nvSpPr>
          <p:cNvPr id="13" name="Text Placeholder 12"/>
          <p:cNvSpPr>
            <a:spLocks noGrp="1"/>
          </p:cNvSpPr>
          <p:nvPr>
            <p:ph type="body" sz="quarter" idx="11" hasCustomPrompt="1"/>
          </p:nvPr>
        </p:nvSpPr>
        <p:spPr>
          <a:xfrm>
            <a:off x="243" y="149712"/>
            <a:ext cx="10799519" cy="714375"/>
          </a:xfrm>
        </p:spPr>
        <p:txBody>
          <a:bodyPr anchor="t">
            <a:noAutofit/>
          </a:bodyPr>
          <a:lstStyle>
            <a:lvl1pPr marL="0" indent="0">
              <a:spcBef>
                <a:spcPts val="0"/>
              </a:spcBef>
              <a:buNone/>
              <a:defRPr sz="2800" b="1" baseline="0">
                <a:solidFill>
                  <a:schemeClr val="tx2"/>
                </a:solidFill>
              </a:defRPr>
            </a:lvl1pPr>
          </a:lstStyle>
          <a:p>
            <a:pPr lvl="0"/>
            <a:r>
              <a:rPr lang="en-AU" noProof="0" dirty="0"/>
              <a:t>INSERT HEADING</a:t>
            </a:r>
          </a:p>
        </p:txBody>
      </p:sp>
      <p:sp>
        <p:nvSpPr>
          <p:cNvPr id="15" name="Content Placeholder 14"/>
          <p:cNvSpPr>
            <a:spLocks noGrp="1"/>
          </p:cNvSpPr>
          <p:nvPr>
            <p:ph sz="quarter" idx="12" hasCustomPrompt="1"/>
          </p:nvPr>
        </p:nvSpPr>
        <p:spPr>
          <a:xfrm>
            <a:off x="720725" y="1079500"/>
            <a:ext cx="10079038" cy="4321175"/>
          </a:xfrm>
        </p:spPr>
        <p:txBody>
          <a:bodyPr>
            <a:noAutofit/>
          </a:bodyPr>
          <a:lstStyle>
            <a:lvl1pPr>
              <a:spcBef>
                <a:spcPts val="0"/>
              </a:spcBef>
              <a:defRPr sz="1600" baseline="0"/>
            </a:lvl1pPr>
          </a:lstStyle>
          <a:p>
            <a:pPr lvl="0"/>
            <a:r>
              <a:rPr lang="en-AU" noProof="0" dirty="0"/>
              <a:t>Insert text or chart</a:t>
            </a:r>
          </a:p>
        </p:txBody>
      </p:sp>
    </p:spTree>
    <p:extLst>
      <p:ext uri="{BB962C8B-B14F-4D97-AF65-F5344CB8AC3E}">
        <p14:creationId xmlns:p14="http://schemas.microsoft.com/office/powerpoint/2010/main" val="28457356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Qual 2 columns">
    <p:spTree>
      <p:nvGrpSpPr>
        <p:cNvPr id="1" name=""/>
        <p:cNvGrpSpPr/>
        <p:nvPr/>
      </p:nvGrpSpPr>
      <p:grpSpPr>
        <a:xfrm>
          <a:off x="0" y="0"/>
          <a:ext cx="0" cy="0"/>
          <a:chOff x="0" y="0"/>
          <a:chExt cx="0" cy="0"/>
        </a:xfrm>
      </p:grpSpPr>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l="335" t="10984" b="12717"/>
          <a:stretch/>
        </p:blipFill>
        <p:spPr>
          <a:xfrm>
            <a:off x="2" y="-10555"/>
            <a:ext cx="7560000" cy="130643"/>
          </a:xfrm>
          <a:prstGeom prst="rect">
            <a:avLst/>
          </a:prstGeom>
        </p:spPr>
      </p:pic>
      <p:sp>
        <p:nvSpPr>
          <p:cNvPr id="15" name="Content Placeholder 14"/>
          <p:cNvSpPr>
            <a:spLocks noGrp="1"/>
          </p:cNvSpPr>
          <p:nvPr>
            <p:ph sz="quarter" idx="12" hasCustomPrompt="1"/>
          </p:nvPr>
        </p:nvSpPr>
        <p:spPr>
          <a:xfrm>
            <a:off x="720725" y="1079500"/>
            <a:ext cx="4679519" cy="4321175"/>
          </a:xfrm>
        </p:spPr>
        <p:txBody>
          <a:bodyPr>
            <a:noAutofit/>
          </a:bodyPr>
          <a:lstStyle>
            <a:lvl1pPr>
              <a:spcBef>
                <a:spcPts val="0"/>
              </a:spcBef>
              <a:defRPr sz="1600" baseline="0"/>
            </a:lvl1pPr>
          </a:lstStyle>
          <a:p>
            <a:pPr lvl="0"/>
            <a:r>
              <a:rPr lang="en-AU" noProof="0" dirty="0"/>
              <a:t>Insert text or chart</a:t>
            </a:r>
          </a:p>
        </p:txBody>
      </p:sp>
      <p:sp>
        <p:nvSpPr>
          <p:cNvPr id="7" name="Content Placeholder 14"/>
          <p:cNvSpPr>
            <a:spLocks noGrp="1"/>
          </p:cNvSpPr>
          <p:nvPr>
            <p:ph sz="quarter" idx="13" hasCustomPrompt="1"/>
          </p:nvPr>
        </p:nvSpPr>
        <p:spPr>
          <a:xfrm>
            <a:off x="6120245" y="1084387"/>
            <a:ext cx="4679518" cy="4321175"/>
          </a:xfrm>
        </p:spPr>
        <p:txBody>
          <a:bodyPr>
            <a:noAutofit/>
          </a:bodyPr>
          <a:lstStyle>
            <a:lvl1pPr>
              <a:spcBef>
                <a:spcPts val="0"/>
              </a:spcBef>
              <a:defRPr sz="1600" baseline="0"/>
            </a:lvl1pPr>
          </a:lstStyle>
          <a:p>
            <a:pPr lvl="0"/>
            <a:r>
              <a:rPr lang="en-AU" noProof="0" dirty="0"/>
              <a:t>Insert text or chart</a:t>
            </a:r>
          </a:p>
        </p:txBody>
      </p:sp>
      <p:sp>
        <p:nvSpPr>
          <p:cNvPr id="8" name="Text Placeholder 12"/>
          <p:cNvSpPr>
            <a:spLocks noGrp="1"/>
          </p:cNvSpPr>
          <p:nvPr>
            <p:ph type="body" sz="quarter" idx="11" hasCustomPrompt="1"/>
          </p:nvPr>
        </p:nvSpPr>
        <p:spPr>
          <a:xfrm>
            <a:off x="243" y="149712"/>
            <a:ext cx="10799519" cy="714375"/>
          </a:xfrm>
        </p:spPr>
        <p:txBody>
          <a:bodyPr anchor="t">
            <a:noAutofit/>
          </a:bodyPr>
          <a:lstStyle>
            <a:lvl1pPr marL="0" indent="0">
              <a:spcBef>
                <a:spcPts val="0"/>
              </a:spcBef>
              <a:buNone/>
              <a:defRPr sz="2800" b="1" baseline="0">
                <a:solidFill>
                  <a:schemeClr val="tx2"/>
                </a:solidFill>
              </a:defRPr>
            </a:lvl1pPr>
          </a:lstStyle>
          <a:p>
            <a:pPr lvl="0"/>
            <a:r>
              <a:rPr lang="en-AU" noProof="0" dirty="0"/>
              <a:t>INSERT HEADING</a:t>
            </a:r>
          </a:p>
        </p:txBody>
      </p:sp>
      <p:sp>
        <p:nvSpPr>
          <p:cNvPr id="10" name="TextBox 9"/>
          <p:cNvSpPr txBox="1"/>
          <p:nvPr userDrawn="1"/>
        </p:nvSpPr>
        <p:spPr>
          <a:xfrm>
            <a:off x="11016244" y="6100310"/>
            <a:ext cx="504000" cy="307777"/>
          </a:xfrm>
          <a:prstGeom prst="rect">
            <a:avLst/>
          </a:prstGeom>
          <a:noFill/>
        </p:spPr>
        <p:txBody>
          <a:bodyPr wrap="square" rtlCol="0">
            <a:spAutoFit/>
          </a:bodyPr>
          <a:lstStyle/>
          <a:p>
            <a:pPr algn="r"/>
            <a:fld id="{9A4A7FA7-C863-42B2-84C6-337D89F175FC}" type="slidenum">
              <a:rPr lang="en-AU" sz="1400" smtClean="0">
                <a:solidFill>
                  <a:schemeClr val="tx2"/>
                </a:solidFill>
              </a:rPr>
              <a:pPr algn="r"/>
              <a:t>‹#›</a:t>
            </a:fld>
            <a:endParaRPr lang="en-AU" sz="1400" dirty="0">
              <a:solidFill>
                <a:schemeClr val="tx2"/>
              </a:solidFill>
            </a:endParaRP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008244" y="6173052"/>
            <a:ext cx="1008000" cy="235035"/>
          </a:xfrm>
          <a:prstGeom prst="rect">
            <a:avLst/>
          </a:prstGeom>
        </p:spPr>
      </p:pic>
    </p:spTree>
    <p:extLst>
      <p:ext uri="{BB962C8B-B14F-4D97-AF65-F5344CB8AC3E}">
        <p14:creationId xmlns:p14="http://schemas.microsoft.com/office/powerpoint/2010/main" val="358780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ant 1 column">
    <p:bg>
      <p:bgPr>
        <a:solidFill>
          <a:schemeClr val="accent2"/>
        </a:solidFill>
        <a:effectLst/>
      </p:bgPr>
    </p:bg>
    <p:spTree>
      <p:nvGrpSpPr>
        <p:cNvPr id="1" name=""/>
        <p:cNvGrpSpPr/>
        <p:nvPr/>
      </p:nvGrpSpPr>
      <p:grpSpPr>
        <a:xfrm>
          <a:off x="0" y="0"/>
          <a:ext cx="0" cy="0"/>
          <a:chOff x="0" y="0"/>
          <a:chExt cx="0" cy="0"/>
        </a:xfrm>
      </p:grpSpPr>
      <p:pic>
        <p:nvPicPr>
          <p:cNvPr id="15" name="Picture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08244" y="6173052"/>
            <a:ext cx="1008000" cy="235035"/>
          </a:xfrm>
          <a:prstGeom prst="rect">
            <a:avLst/>
          </a:prstGeom>
        </p:spPr>
      </p:pic>
      <p:sp>
        <p:nvSpPr>
          <p:cNvPr id="2" name="Rectangle 1"/>
          <p:cNvSpPr/>
          <p:nvPr userDrawn="1"/>
        </p:nvSpPr>
        <p:spPr>
          <a:xfrm>
            <a:off x="0" y="-10555"/>
            <a:ext cx="9360244" cy="64906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Picture 10"/>
          <p:cNvPicPr>
            <a:picLocks noChangeAspect="1"/>
          </p:cNvPicPr>
          <p:nvPr userDrawn="1"/>
        </p:nvPicPr>
        <p:blipFill rotWithShape="1">
          <a:blip r:embed="rId3">
            <a:extLst>
              <a:ext uri="{28A0092B-C50C-407E-A947-70E740481C1C}">
                <a14:useLocalDpi xmlns:a14="http://schemas.microsoft.com/office/drawing/2010/main" val="0"/>
              </a:ext>
            </a:extLst>
          </a:blip>
          <a:srcRect l="335" t="10984" b="12717"/>
          <a:stretch/>
        </p:blipFill>
        <p:spPr>
          <a:xfrm>
            <a:off x="2" y="-10555"/>
            <a:ext cx="7560000" cy="130643"/>
          </a:xfrm>
          <a:prstGeom prst="rect">
            <a:avLst/>
          </a:prstGeom>
        </p:spPr>
      </p:pic>
      <p:sp>
        <p:nvSpPr>
          <p:cNvPr id="3" name="Text Placeholder 2"/>
          <p:cNvSpPr>
            <a:spLocks noGrp="1"/>
          </p:cNvSpPr>
          <p:nvPr>
            <p:ph type="body" sz="quarter" idx="12" hasCustomPrompt="1"/>
          </p:nvPr>
        </p:nvSpPr>
        <p:spPr>
          <a:xfrm>
            <a:off x="9432244" y="1079500"/>
            <a:ext cx="2016000" cy="4321175"/>
          </a:xfrm>
        </p:spPr>
        <p:txBody>
          <a:bodyPr anchor="ctr">
            <a:noAutofit/>
          </a:bodyPr>
          <a:lstStyle>
            <a:lvl1pPr>
              <a:spcBef>
                <a:spcPts val="0"/>
              </a:spcBef>
              <a:defRPr sz="1800">
                <a:solidFill>
                  <a:schemeClr val="bg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AU" noProof="0" dirty="0"/>
              <a:t>Insert insight statements</a:t>
            </a:r>
          </a:p>
        </p:txBody>
      </p:sp>
      <p:sp>
        <p:nvSpPr>
          <p:cNvPr id="8" name="Text Placeholder 7"/>
          <p:cNvSpPr>
            <a:spLocks noGrp="1"/>
          </p:cNvSpPr>
          <p:nvPr>
            <p:ph type="body" sz="quarter" idx="13" hasCustomPrompt="1"/>
          </p:nvPr>
        </p:nvSpPr>
        <p:spPr>
          <a:xfrm>
            <a:off x="0" y="5759450"/>
            <a:ext cx="8640000" cy="720725"/>
          </a:xfrm>
        </p:spPr>
        <p:txBody>
          <a:bodyPr anchor="b">
            <a:noAutofit/>
          </a:bodyPr>
          <a:lstStyle>
            <a:lvl1pPr marL="0" indent="0">
              <a:spcBef>
                <a:spcPts val="0"/>
              </a:spcBef>
              <a:buNone/>
              <a:defRPr sz="1000" baseline="0"/>
            </a:lvl1pPr>
            <a:lvl2pPr marL="431997" indent="0">
              <a:buNone/>
              <a:defRPr sz="1000"/>
            </a:lvl2pPr>
            <a:lvl3pPr marL="863995" indent="0">
              <a:buNone/>
              <a:defRPr sz="1000"/>
            </a:lvl3pPr>
            <a:lvl4pPr marL="1295993" indent="0">
              <a:buNone/>
              <a:defRPr sz="1000"/>
            </a:lvl4pPr>
            <a:lvl5pPr marL="1727990" indent="0">
              <a:buNone/>
              <a:defRPr sz="1000"/>
            </a:lvl5pPr>
          </a:lstStyle>
          <a:p>
            <a:pPr lvl="0"/>
            <a:r>
              <a:rPr lang="en-AU" noProof="0" dirty="0"/>
              <a:t>Insert question &amp; base</a:t>
            </a:r>
          </a:p>
        </p:txBody>
      </p:sp>
      <p:sp>
        <p:nvSpPr>
          <p:cNvPr id="10" name="Content Placeholder 9"/>
          <p:cNvSpPr>
            <a:spLocks noGrp="1"/>
          </p:cNvSpPr>
          <p:nvPr>
            <p:ph sz="quarter" idx="14" hasCustomPrompt="1"/>
          </p:nvPr>
        </p:nvSpPr>
        <p:spPr>
          <a:xfrm>
            <a:off x="720725" y="1079500"/>
            <a:ext cx="7920038" cy="4321175"/>
          </a:xfrm>
        </p:spPr>
        <p:txBody>
          <a:bodyPr>
            <a:noAutofit/>
          </a:bodyPr>
          <a:lstStyle>
            <a:lvl1pPr>
              <a:spcBef>
                <a:spcPts val="0"/>
              </a:spcBef>
              <a:defRPr sz="1600"/>
            </a:lvl1pPr>
          </a:lstStyle>
          <a:p>
            <a:pPr lvl="0"/>
            <a:r>
              <a:rPr lang="en-AU" noProof="0" dirty="0"/>
              <a:t>Insert text or chart</a:t>
            </a:r>
          </a:p>
        </p:txBody>
      </p:sp>
      <p:sp>
        <p:nvSpPr>
          <p:cNvPr id="9" name="Text Placeholder 12"/>
          <p:cNvSpPr>
            <a:spLocks noGrp="1"/>
          </p:cNvSpPr>
          <p:nvPr>
            <p:ph type="body" sz="quarter" idx="11" hasCustomPrompt="1"/>
          </p:nvPr>
        </p:nvSpPr>
        <p:spPr>
          <a:xfrm>
            <a:off x="244" y="149712"/>
            <a:ext cx="8639756" cy="714375"/>
          </a:xfrm>
        </p:spPr>
        <p:txBody>
          <a:bodyPr anchor="t">
            <a:noAutofit/>
          </a:bodyPr>
          <a:lstStyle>
            <a:lvl1pPr marL="0" indent="0">
              <a:spcBef>
                <a:spcPts val="0"/>
              </a:spcBef>
              <a:buNone/>
              <a:defRPr sz="2800" b="1" baseline="0">
                <a:solidFill>
                  <a:schemeClr val="tx2"/>
                </a:solidFill>
              </a:defRPr>
            </a:lvl1pPr>
          </a:lstStyle>
          <a:p>
            <a:pPr lvl="0"/>
            <a:r>
              <a:rPr lang="en-AU" noProof="0" dirty="0"/>
              <a:t>INSERT HEADING</a:t>
            </a:r>
          </a:p>
        </p:txBody>
      </p:sp>
      <p:sp>
        <p:nvSpPr>
          <p:cNvPr id="12" name="TextBox 11"/>
          <p:cNvSpPr txBox="1"/>
          <p:nvPr userDrawn="1"/>
        </p:nvSpPr>
        <p:spPr>
          <a:xfrm>
            <a:off x="11016244" y="6100310"/>
            <a:ext cx="504000" cy="307777"/>
          </a:xfrm>
          <a:prstGeom prst="rect">
            <a:avLst/>
          </a:prstGeom>
          <a:noFill/>
        </p:spPr>
        <p:txBody>
          <a:bodyPr wrap="square" rtlCol="0">
            <a:spAutoFit/>
          </a:bodyPr>
          <a:lstStyle/>
          <a:p>
            <a:pPr algn="r"/>
            <a:fld id="{9A4A7FA7-C863-42B2-84C6-337D89F175FC}" type="slidenum">
              <a:rPr lang="en-AU" sz="1400" smtClean="0">
                <a:solidFill>
                  <a:schemeClr val="bg1"/>
                </a:solidFill>
              </a:rPr>
              <a:pPr algn="r"/>
              <a:t>‹#›</a:t>
            </a:fld>
            <a:endParaRPr lang="en-AU" sz="1400" dirty="0">
              <a:solidFill>
                <a:schemeClr val="bg1"/>
              </a:solidFill>
            </a:endParaRPr>
          </a:p>
        </p:txBody>
      </p:sp>
      <p:pic>
        <p:nvPicPr>
          <p:cNvPr id="16" name="Picture 15"/>
          <p:cNvPicPr>
            <a:picLocks noChangeAspect="1"/>
          </p:cNvPicPr>
          <p:nvPr userDrawn="1"/>
        </p:nvPicPr>
        <p:blipFill rotWithShape="1">
          <a:blip r:embed="rId4"/>
          <a:srcRect l="24995" t="49895" r="47067"/>
          <a:stretch/>
        </p:blipFill>
        <p:spPr>
          <a:xfrm flipV="1">
            <a:off x="9360244" y="6176723"/>
            <a:ext cx="321919" cy="303364"/>
          </a:xfrm>
          <a:prstGeom prst="rect">
            <a:avLst/>
          </a:prstGeom>
        </p:spPr>
      </p:pic>
    </p:spTree>
    <p:extLst>
      <p:ext uri="{BB962C8B-B14F-4D97-AF65-F5344CB8AC3E}">
        <p14:creationId xmlns:p14="http://schemas.microsoft.com/office/powerpoint/2010/main" val="2285206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ant 2 columns">
    <p:bg>
      <p:bgPr>
        <a:solidFill>
          <a:schemeClr val="accent2"/>
        </a:solidFill>
        <a:effectLst/>
      </p:bgPr>
    </p:bg>
    <p:spTree>
      <p:nvGrpSpPr>
        <p:cNvPr id="1" name=""/>
        <p:cNvGrpSpPr/>
        <p:nvPr/>
      </p:nvGrpSpPr>
      <p:grpSpPr>
        <a:xfrm>
          <a:off x="0" y="0"/>
          <a:ext cx="0" cy="0"/>
          <a:chOff x="0" y="0"/>
          <a:chExt cx="0" cy="0"/>
        </a:xfrm>
      </p:grpSpPr>
      <p:sp>
        <p:nvSpPr>
          <p:cNvPr id="2" name="Rectangle 1"/>
          <p:cNvSpPr/>
          <p:nvPr userDrawn="1"/>
        </p:nvSpPr>
        <p:spPr>
          <a:xfrm>
            <a:off x="0" y="-10555"/>
            <a:ext cx="9360244" cy="64906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11" name="Picture 10"/>
          <p:cNvPicPr>
            <a:picLocks noChangeAspect="1"/>
          </p:cNvPicPr>
          <p:nvPr userDrawn="1"/>
        </p:nvPicPr>
        <p:blipFill rotWithShape="1">
          <a:blip r:embed="rId2">
            <a:extLst>
              <a:ext uri="{28A0092B-C50C-407E-A947-70E740481C1C}">
                <a14:useLocalDpi xmlns:a14="http://schemas.microsoft.com/office/drawing/2010/main" val="0"/>
              </a:ext>
            </a:extLst>
          </a:blip>
          <a:srcRect l="335" t="10984" b="12717"/>
          <a:stretch/>
        </p:blipFill>
        <p:spPr>
          <a:xfrm>
            <a:off x="2" y="-10555"/>
            <a:ext cx="7560000" cy="130643"/>
          </a:xfrm>
          <a:prstGeom prst="rect">
            <a:avLst/>
          </a:prstGeom>
        </p:spPr>
      </p:pic>
      <p:sp>
        <p:nvSpPr>
          <p:cNvPr id="3" name="Text Placeholder 2"/>
          <p:cNvSpPr>
            <a:spLocks noGrp="1"/>
          </p:cNvSpPr>
          <p:nvPr>
            <p:ph type="body" sz="quarter" idx="12" hasCustomPrompt="1"/>
          </p:nvPr>
        </p:nvSpPr>
        <p:spPr>
          <a:xfrm>
            <a:off x="9432244" y="1079500"/>
            <a:ext cx="2016000" cy="4321175"/>
          </a:xfrm>
        </p:spPr>
        <p:txBody>
          <a:bodyPr anchor="ctr">
            <a:noAutofit/>
          </a:bodyPr>
          <a:lstStyle>
            <a:lvl1pPr>
              <a:spcBef>
                <a:spcPts val="0"/>
              </a:spcBef>
              <a:defRPr sz="1800">
                <a:solidFill>
                  <a:schemeClr val="bg1"/>
                </a:solidFill>
              </a:defRPr>
            </a:lvl1pPr>
            <a:lvl2pPr>
              <a:defRPr sz="1800">
                <a:solidFill>
                  <a:schemeClr val="bg1"/>
                </a:solidFill>
              </a:defRPr>
            </a:lvl2pPr>
            <a:lvl3pPr>
              <a:defRPr sz="1800">
                <a:solidFill>
                  <a:schemeClr val="bg1"/>
                </a:solidFill>
              </a:defRPr>
            </a:lvl3pPr>
            <a:lvl4pPr>
              <a:defRPr sz="1800">
                <a:solidFill>
                  <a:schemeClr val="bg1"/>
                </a:solidFill>
              </a:defRPr>
            </a:lvl4pPr>
            <a:lvl5pPr>
              <a:defRPr sz="1800">
                <a:solidFill>
                  <a:schemeClr val="bg1"/>
                </a:solidFill>
              </a:defRPr>
            </a:lvl5pPr>
          </a:lstStyle>
          <a:p>
            <a:pPr lvl="0"/>
            <a:r>
              <a:rPr lang="en-AU" noProof="0" dirty="0"/>
              <a:t>Insert insight statements</a:t>
            </a:r>
          </a:p>
        </p:txBody>
      </p:sp>
      <p:sp>
        <p:nvSpPr>
          <p:cNvPr id="8" name="Text Placeholder 7"/>
          <p:cNvSpPr>
            <a:spLocks noGrp="1"/>
          </p:cNvSpPr>
          <p:nvPr>
            <p:ph type="body" sz="quarter" idx="13" hasCustomPrompt="1"/>
          </p:nvPr>
        </p:nvSpPr>
        <p:spPr>
          <a:xfrm>
            <a:off x="0" y="5759450"/>
            <a:ext cx="8640000" cy="720725"/>
          </a:xfrm>
        </p:spPr>
        <p:txBody>
          <a:bodyPr anchor="b">
            <a:noAutofit/>
          </a:bodyPr>
          <a:lstStyle>
            <a:lvl1pPr marL="0" indent="0">
              <a:spcBef>
                <a:spcPts val="0"/>
              </a:spcBef>
              <a:buNone/>
              <a:defRPr sz="1000" baseline="0"/>
            </a:lvl1pPr>
            <a:lvl2pPr marL="431997" indent="0">
              <a:buNone/>
              <a:defRPr sz="1000"/>
            </a:lvl2pPr>
            <a:lvl3pPr marL="863995" indent="0">
              <a:buNone/>
              <a:defRPr sz="1000"/>
            </a:lvl3pPr>
            <a:lvl4pPr marL="1295993" indent="0">
              <a:buNone/>
              <a:defRPr sz="1000"/>
            </a:lvl4pPr>
            <a:lvl5pPr marL="1727990" indent="0">
              <a:buNone/>
              <a:defRPr sz="1000"/>
            </a:lvl5pPr>
          </a:lstStyle>
          <a:p>
            <a:pPr lvl="0"/>
            <a:r>
              <a:rPr lang="en-AU" noProof="0" dirty="0"/>
              <a:t>Insert question &amp; base</a:t>
            </a:r>
          </a:p>
        </p:txBody>
      </p:sp>
      <p:sp>
        <p:nvSpPr>
          <p:cNvPr id="10" name="Content Placeholder 9"/>
          <p:cNvSpPr>
            <a:spLocks noGrp="1"/>
          </p:cNvSpPr>
          <p:nvPr>
            <p:ph sz="quarter" idx="14" hasCustomPrompt="1"/>
          </p:nvPr>
        </p:nvSpPr>
        <p:spPr>
          <a:xfrm>
            <a:off x="720725" y="1079500"/>
            <a:ext cx="3599519" cy="4321175"/>
          </a:xfrm>
        </p:spPr>
        <p:txBody>
          <a:bodyPr>
            <a:noAutofit/>
          </a:bodyPr>
          <a:lstStyle>
            <a:lvl1pPr>
              <a:spcBef>
                <a:spcPts val="0"/>
              </a:spcBef>
              <a:defRPr sz="1600"/>
            </a:lvl1pPr>
          </a:lstStyle>
          <a:p>
            <a:pPr lvl="0"/>
            <a:r>
              <a:rPr lang="en-AU" noProof="0" dirty="0"/>
              <a:t>Insert text or chart</a:t>
            </a:r>
          </a:p>
        </p:txBody>
      </p:sp>
      <p:sp>
        <p:nvSpPr>
          <p:cNvPr id="9" name="Text Placeholder 12"/>
          <p:cNvSpPr>
            <a:spLocks noGrp="1"/>
          </p:cNvSpPr>
          <p:nvPr>
            <p:ph type="body" sz="quarter" idx="11" hasCustomPrompt="1"/>
          </p:nvPr>
        </p:nvSpPr>
        <p:spPr>
          <a:xfrm>
            <a:off x="244" y="149712"/>
            <a:ext cx="8639756" cy="714375"/>
          </a:xfrm>
        </p:spPr>
        <p:txBody>
          <a:bodyPr anchor="t">
            <a:noAutofit/>
          </a:bodyPr>
          <a:lstStyle>
            <a:lvl1pPr marL="0" indent="0">
              <a:spcBef>
                <a:spcPts val="0"/>
              </a:spcBef>
              <a:buNone/>
              <a:defRPr sz="2800" b="1" baseline="0">
                <a:solidFill>
                  <a:schemeClr val="tx2"/>
                </a:solidFill>
              </a:defRPr>
            </a:lvl1pPr>
          </a:lstStyle>
          <a:p>
            <a:pPr lvl="0"/>
            <a:r>
              <a:rPr lang="en-AU" noProof="0" dirty="0"/>
              <a:t>INSERT HEADING</a:t>
            </a:r>
          </a:p>
        </p:txBody>
      </p:sp>
      <p:sp>
        <p:nvSpPr>
          <p:cNvPr id="12" name="TextBox 11"/>
          <p:cNvSpPr txBox="1"/>
          <p:nvPr userDrawn="1"/>
        </p:nvSpPr>
        <p:spPr>
          <a:xfrm>
            <a:off x="11016244" y="6100310"/>
            <a:ext cx="504000" cy="307777"/>
          </a:xfrm>
          <a:prstGeom prst="rect">
            <a:avLst/>
          </a:prstGeom>
          <a:noFill/>
        </p:spPr>
        <p:txBody>
          <a:bodyPr wrap="square" rtlCol="0">
            <a:spAutoFit/>
          </a:bodyPr>
          <a:lstStyle/>
          <a:p>
            <a:pPr algn="r"/>
            <a:fld id="{9A4A7FA7-C863-42B2-84C6-337D89F175FC}" type="slidenum">
              <a:rPr lang="en-AU" sz="1400" smtClean="0">
                <a:solidFill>
                  <a:schemeClr val="bg1"/>
                </a:solidFill>
              </a:rPr>
              <a:pPr algn="r"/>
              <a:t>‹#›</a:t>
            </a:fld>
            <a:endParaRPr lang="en-AU" sz="1400" dirty="0">
              <a:solidFill>
                <a:schemeClr val="bg1"/>
              </a:solidFill>
            </a:endParaRPr>
          </a:p>
        </p:txBody>
      </p:sp>
      <p:pic>
        <p:nvPicPr>
          <p:cNvPr id="16" name="Picture 15"/>
          <p:cNvPicPr>
            <a:picLocks noChangeAspect="1"/>
          </p:cNvPicPr>
          <p:nvPr userDrawn="1"/>
        </p:nvPicPr>
        <p:blipFill rotWithShape="1">
          <a:blip r:embed="rId3"/>
          <a:srcRect l="24995" t="49895" r="47067"/>
          <a:stretch/>
        </p:blipFill>
        <p:spPr>
          <a:xfrm flipV="1">
            <a:off x="9360244" y="6176723"/>
            <a:ext cx="321919" cy="303364"/>
          </a:xfrm>
          <a:prstGeom prst="rect">
            <a:avLst/>
          </a:prstGeom>
        </p:spPr>
      </p:pic>
      <p:sp>
        <p:nvSpPr>
          <p:cNvPr id="15" name="Content Placeholder 9"/>
          <p:cNvSpPr>
            <a:spLocks noGrp="1"/>
          </p:cNvSpPr>
          <p:nvPr>
            <p:ph sz="quarter" idx="15" hasCustomPrompt="1"/>
          </p:nvPr>
        </p:nvSpPr>
        <p:spPr>
          <a:xfrm>
            <a:off x="5040481" y="1079500"/>
            <a:ext cx="3599519" cy="4321175"/>
          </a:xfrm>
        </p:spPr>
        <p:txBody>
          <a:bodyPr>
            <a:noAutofit/>
          </a:bodyPr>
          <a:lstStyle>
            <a:lvl1pPr>
              <a:spcBef>
                <a:spcPts val="0"/>
              </a:spcBef>
              <a:defRPr sz="1600"/>
            </a:lvl1pPr>
          </a:lstStyle>
          <a:p>
            <a:pPr lvl="0"/>
            <a:r>
              <a:rPr lang="en-AU" noProof="0" dirty="0"/>
              <a:t>Insert text or chart</a:t>
            </a:r>
          </a:p>
        </p:txBody>
      </p:sp>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008244" y="6173052"/>
            <a:ext cx="1008000" cy="235035"/>
          </a:xfrm>
          <a:prstGeom prst="rect">
            <a:avLst/>
          </a:prstGeom>
        </p:spPr>
      </p:pic>
    </p:spTree>
    <p:extLst>
      <p:ext uri="{BB962C8B-B14F-4D97-AF65-F5344CB8AC3E}">
        <p14:creationId xmlns:p14="http://schemas.microsoft.com/office/powerpoint/2010/main" val="21733361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ummary">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720725" y="1079500"/>
            <a:ext cx="10079038" cy="4321175"/>
          </a:xfrm>
        </p:spPr>
        <p:txBody>
          <a:bodyPr>
            <a:noAutofit/>
          </a:bodyPr>
          <a:lstStyle>
            <a:lvl1pPr>
              <a:spcBef>
                <a:spcPts val="0"/>
              </a:spcBef>
              <a:defRPr sz="1600">
                <a:solidFill>
                  <a:schemeClr val="bg1"/>
                </a:solidFill>
              </a:defRPr>
            </a:lvl1pPr>
            <a:lvl2pPr>
              <a:spcBef>
                <a:spcPts val="0"/>
              </a:spcBef>
              <a:defRPr sz="1600">
                <a:solidFill>
                  <a:schemeClr val="bg1"/>
                </a:solidFill>
              </a:defRPr>
            </a:lvl2pPr>
            <a:lvl3pPr>
              <a:spcBef>
                <a:spcPts val="0"/>
              </a:spcBef>
              <a:defRPr sz="1600">
                <a:solidFill>
                  <a:schemeClr val="bg1"/>
                </a:solidFill>
              </a:defRPr>
            </a:lvl3pPr>
            <a:lvl4pPr>
              <a:spcBef>
                <a:spcPts val="0"/>
              </a:spcBef>
              <a:defRPr sz="1600">
                <a:solidFill>
                  <a:schemeClr val="bg1"/>
                </a:solidFill>
              </a:defRPr>
            </a:lvl4pPr>
            <a:lvl5pPr>
              <a:spcBef>
                <a:spcPts val="0"/>
              </a:spcBef>
              <a:defRPr sz="1600">
                <a:solidFill>
                  <a:schemeClr val="bg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13" name="Text Placeholder 12"/>
          <p:cNvSpPr>
            <a:spLocks noGrp="1"/>
          </p:cNvSpPr>
          <p:nvPr>
            <p:ph type="body" sz="quarter" idx="11" hasCustomPrompt="1"/>
          </p:nvPr>
        </p:nvSpPr>
        <p:spPr>
          <a:xfrm>
            <a:off x="244" y="149712"/>
            <a:ext cx="10655518" cy="714375"/>
          </a:xfrm>
        </p:spPr>
        <p:txBody>
          <a:bodyPr anchor="t">
            <a:noAutofit/>
          </a:bodyPr>
          <a:lstStyle>
            <a:lvl1pPr marL="0" indent="0">
              <a:spcBef>
                <a:spcPts val="0"/>
              </a:spcBef>
              <a:buNone/>
              <a:defRPr sz="2800" b="1" baseline="0">
                <a:solidFill>
                  <a:schemeClr val="bg1"/>
                </a:solidFill>
              </a:defRPr>
            </a:lvl1pPr>
          </a:lstStyle>
          <a:p>
            <a:pPr lvl="0"/>
            <a:r>
              <a:rPr lang="en-AU" noProof="0" dirty="0"/>
              <a:t>INSERT HEADING</a:t>
            </a:r>
          </a:p>
        </p:txBody>
      </p:sp>
      <p:sp>
        <p:nvSpPr>
          <p:cNvPr id="5" name="TextBox 4"/>
          <p:cNvSpPr txBox="1"/>
          <p:nvPr userDrawn="1"/>
        </p:nvSpPr>
        <p:spPr>
          <a:xfrm>
            <a:off x="11016244" y="6100310"/>
            <a:ext cx="504000" cy="307777"/>
          </a:xfrm>
          <a:prstGeom prst="rect">
            <a:avLst/>
          </a:prstGeom>
          <a:noFill/>
        </p:spPr>
        <p:txBody>
          <a:bodyPr wrap="square" rtlCol="0">
            <a:spAutoFit/>
          </a:bodyPr>
          <a:lstStyle/>
          <a:p>
            <a:pPr algn="r"/>
            <a:fld id="{9A4A7FA7-C863-42B2-84C6-337D89F175FC}" type="slidenum">
              <a:rPr lang="en-AU" sz="1400" smtClean="0">
                <a:solidFill>
                  <a:schemeClr val="bg1"/>
                </a:solidFill>
              </a:rPr>
              <a:pPr algn="r"/>
              <a:t>‹#›</a:t>
            </a:fld>
            <a:endParaRPr lang="en-AU" sz="1400" dirty="0">
              <a:solidFill>
                <a:schemeClr val="bg1"/>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08244" y="6173052"/>
            <a:ext cx="1008000" cy="235035"/>
          </a:xfrm>
          <a:prstGeom prst="rect">
            <a:avLst/>
          </a:prstGeom>
        </p:spPr>
      </p:pic>
    </p:spTree>
    <p:extLst>
      <p:ext uri="{BB962C8B-B14F-4D97-AF65-F5344CB8AC3E}">
        <p14:creationId xmlns:p14="http://schemas.microsoft.com/office/powerpoint/2010/main" val="13660918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l="246" t="53766" b="15401"/>
          <a:stretch/>
        </p:blipFill>
        <p:spPr>
          <a:xfrm>
            <a:off x="0" y="3816084"/>
            <a:ext cx="11520000" cy="2670568"/>
          </a:xfrm>
          <a:prstGeom prst="rect">
            <a:avLst/>
          </a:prstGeom>
        </p:spPr>
      </p:pic>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95098" y="172513"/>
            <a:ext cx="1848272" cy="859413"/>
          </a:xfrm>
          <a:prstGeom prst="rect">
            <a:avLst/>
          </a:prstGeom>
        </p:spPr>
      </p:pic>
      <p:sp>
        <p:nvSpPr>
          <p:cNvPr id="5" name="Round Same Side Corner Rectangle 4"/>
          <p:cNvSpPr/>
          <p:nvPr userDrawn="1"/>
        </p:nvSpPr>
        <p:spPr>
          <a:xfrm rot="16200000">
            <a:off x="2851651" y="187483"/>
            <a:ext cx="2217194" cy="5040008"/>
          </a:xfrm>
          <a:prstGeom prst="round2SameRect">
            <a:avLst/>
          </a:prstGeom>
          <a:no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lnSpc>
                <a:spcPct val="114000"/>
              </a:lnSpc>
              <a:spcBef>
                <a:spcPts val="600"/>
              </a:spcBef>
            </a:pPr>
            <a:r>
              <a:rPr lang="en-AU" sz="1800" dirty="0">
                <a:solidFill>
                  <a:schemeClr val="tx2"/>
                </a:solidFill>
                <a:latin typeface="+mj-lt"/>
                <a:ea typeface="Arial Unicode MS" panose="020B0604020202020204" pitchFamily="34" charset="-128"/>
                <a:cs typeface="Arial Unicode MS" panose="020B0604020202020204" pitchFamily="34" charset="-128"/>
              </a:rPr>
              <a:t>Woolcott Research &amp; Engagement</a:t>
            </a:r>
          </a:p>
          <a:p>
            <a:pPr algn="ctr">
              <a:lnSpc>
                <a:spcPct val="114000"/>
              </a:lnSpc>
              <a:spcBef>
                <a:spcPts val="600"/>
              </a:spcBef>
              <a:spcAft>
                <a:spcPts val="600"/>
              </a:spcAft>
            </a:pPr>
            <a:r>
              <a:rPr lang="en-AU" sz="1800" dirty="0">
                <a:solidFill>
                  <a:schemeClr val="tx2"/>
                </a:solidFill>
                <a:latin typeface="+mj-lt"/>
                <a:ea typeface="Arial Unicode MS" panose="020B0604020202020204" pitchFamily="34" charset="-128"/>
                <a:cs typeface="Arial Unicode MS" panose="020B0604020202020204" pitchFamily="34" charset="-128"/>
              </a:rPr>
              <a:t>L6, 104 Mount Street, North Sydney 2060</a:t>
            </a:r>
          </a:p>
          <a:p>
            <a:pPr algn="ctr">
              <a:lnSpc>
                <a:spcPct val="114000"/>
              </a:lnSpc>
              <a:spcBef>
                <a:spcPts val="600"/>
              </a:spcBef>
            </a:pPr>
            <a:r>
              <a:rPr lang="en-AU" sz="1800" dirty="0">
                <a:solidFill>
                  <a:schemeClr val="tx2"/>
                </a:solidFill>
                <a:latin typeface="+mj-lt"/>
                <a:ea typeface="Arial Unicode MS" panose="020B0604020202020204" pitchFamily="34" charset="-128"/>
                <a:cs typeface="Arial Unicode MS" panose="020B0604020202020204" pitchFamily="34" charset="-128"/>
              </a:rPr>
              <a:t>	+61 29261 5221</a:t>
            </a:r>
          </a:p>
          <a:p>
            <a:pPr algn="ctr">
              <a:lnSpc>
                <a:spcPct val="114000"/>
              </a:lnSpc>
              <a:spcBef>
                <a:spcPts val="600"/>
              </a:spcBef>
            </a:pPr>
            <a:r>
              <a:rPr lang="en-AU" sz="1800" dirty="0">
                <a:solidFill>
                  <a:schemeClr val="tx2"/>
                </a:solidFill>
                <a:latin typeface="+mj-lt"/>
                <a:ea typeface="Arial Unicode MS" panose="020B0604020202020204" pitchFamily="34" charset="-128"/>
                <a:cs typeface="Arial Unicode MS" panose="020B0604020202020204" pitchFamily="34" charset="-128"/>
              </a:rPr>
              <a:t>	woolcott.com.au</a:t>
            </a:r>
          </a:p>
        </p:txBody>
      </p:sp>
      <p:sp>
        <p:nvSpPr>
          <p:cNvPr id="6" name="Round Same Side Corner Rectangle 5"/>
          <p:cNvSpPr/>
          <p:nvPr userDrawn="1"/>
        </p:nvSpPr>
        <p:spPr>
          <a:xfrm rot="5400000">
            <a:off x="7171647" y="907491"/>
            <a:ext cx="2217197" cy="3599994"/>
          </a:xfrm>
          <a:prstGeom prst="round2SameRect">
            <a:avLst/>
          </a:prstGeom>
          <a:solidFill>
            <a:schemeClr val="accent2"/>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AU" sz="1701"/>
          </a:p>
        </p:txBody>
      </p:sp>
      <p:pic>
        <p:nvPicPr>
          <p:cNvPr id="7" name="Picture 2" descr="Image result for phone"/>
          <p:cNvPicPr>
            <a:picLocks noChangeAspect="1" noChangeArrowheads="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005505" y="2740995"/>
            <a:ext cx="385400" cy="38539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mage result for world wide web icon"/>
          <p:cNvPicPr>
            <a:picLocks noChangeAspect="1" noChangeArrowheads="1"/>
          </p:cNvPicPr>
          <p:nvPr userDrawn="1"/>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976194" y="3143808"/>
            <a:ext cx="426598" cy="426598"/>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sz="quarter" idx="10" hasCustomPrompt="1"/>
          </p:nvPr>
        </p:nvSpPr>
        <p:spPr>
          <a:xfrm>
            <a:off x="6743702" y="1865998"/>
            <a:ext cx="3121025" cy="1704975"/>
          </a:xfrm>
        </p:spPr>
        <p:txBody>
          <a:bodyPr anchor="ctr">
            <a:noAutofit/>
          </a:bodyPr>
          <a:lstStyle>
            <a:lvl1pPr marL="0" indent="0">
              <a:buNone/>
              <a:defRPr sz="1800" b="0"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AU" noProof="0" dirty="0"/>
              <a:t>Insert name of research, name of client and researcher name</a:t>
            </a:r>
          </a:p>
        </p:txBody>
      </p:sp>
    </p:spTree>
    <p:extLst>
      <p:ext uri="{BB962C8B-B14F-4D97-AF65-F5344CB8AC3E}">
        <p14:creationId xmlns:p14="http://schemas.microsoft.com/office/powerpoint/2010/main" val="25741631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0246" y="360088"/>
            <a:ext cx="10080000" cy="1237457"/>
          </a:xfrm>
          <a:prstGeom prst="rect">
            <a:avLst/>
          </a:prstGeom>
        </p:spPr>
        <p:txBody>
          <a:bodyPr vert="horz" lIns="91440" tIns="45720" rIns="91440" bIns="45720" rtlCol="0" anchor="ctr">
            <a:noAutofit/>
          </a:bodyPr>
          <a:lstStyle/>
          <a:p>
            <a:r>
              <a:rPr lang="en-US" noProof="0"/>
              <a:t>Click to edit Master title style</a:t>
            </a:r>
            <a:endParaRPr lang="en-AU" noProof="0" dirty="0"/>
          </a:p>
        </p:txBody>
      </p:sp>
      <p:sp>
        <p:nvSpPr>
          <p:cNvPr id="3" name="Text Placeholder 2"/>
          <p:cNvSpPr>
            <a:spLocks noGrp="1"/>
          </p:cNvSpPr>
          <p:nvPr>
            <p:ph type="body" idx="1"/>
          </p:nvPr>
        </p:nvSpPr>
        <p:spPr>
          <a:xfrm>
            <a:off x="720246" y="1800087"/>
            <a:ext cx="10080000" cy="3960000"/>
          </a:xfrm>
          <a:prstGeom prst="rect">
            <a:avLst/>
          </a:prstGeom>
        </p:spPr>
        <p:txBody>
          <a:bodyPr vert="horz" lIns="91440" tIns="45720" rIns="91440" bIns="4572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AU" noProof="0" dirty="0"/>
          </a:p>
        </p:txBody>
      </p:sp>
      <p:sp>
        <p:nvSpPr>
          <p:cNvPr id="4" name="Date Placeholder 3"/>
          <p:cNvSpPr>
            <a:spLocks noGrp="1"/>
          </p:cNvSpPr>
          <p:nvPr>
            <p:ph type="dt" sz="half" idx="2"/>
          </p:nvPr>
        </p:nvSpPr>
        <p:spPr>
          <a:xfrm>
            <a:off x="720244" y="5991081"/>
            <a:ext cx="2592110" cy="345009"/>
          </a:xfrm>
          <a:prstGeom prst="rect">
            <a:avLst/>
          </a:prstGeom>
        </p:spPr>
        <p:txBody>
          <a:bodyPr vert="horz" lIns="91440" tIns="45720" rIns="91440" bIns="45720" rtlCol="0" anchor="ctr"/>
          <a:lstStyle>
            <a:lvl1pPr algn="l">
              <a:defRPr sz="1600">
                <a:solidFill>
                  <a:schemeClr val="tx2"/>
                </a:solidFill>
                <a:latin typeface="+mj-lt"/>
              </a:defRPr>
            </a:lvl1pPr>
          </a:lstStyle>
          <a:p>
            <a:endParaRPr lang="en-AU" noProof="0" dirty="0"/>
          </a:p>
        </p:txBody>
      </p:sp>
      <p:sp>
        <p:nvSpPr>
          <p:cNvPr id="5" name="Footer Placeholder 4"/>
          <p:cNvSpPr>
            <a:spLocks noGrp="1"/>
          </p:cNvSpPr>
          <p:nvPr>
            <p:ph type="ftr" sz="quarter" idx="3"/>
          </p:nvPr>
        </p:nvSpPr>
        <p:spPr>
          <a:xfrm>
            <a:off x="3816162" y="5991082"/>
            <a:ext cx="3888165" cy="345009"/>
          </a:xfrm>
          <a:prstGeom prst="rect">
            <a:avLst/>
          </a:prstGeom>
        </p:spPr>
        <p:txBody>
          <a:bodyPr vert="horz" lIns="91440" tIns="45720" rIns="91440" bIns="45720" rtlCol="0" anchor="ctr"/>
          <a:lstStyle>
            <a:lvl1pPr algn="ctr">
              <a:defRPr sz="1600">
                <a:solidFill>
                  <a:schemeClr val="tx2"/>
                </a:solidFill>
                <a:latin typeface="+mj-lt"/>
              </a:defRPr>
            </a:lvl1pPr>
          </a:lstStyle>
          <a:p>
            <a:endParaRPr lang="en-AU" dirty="0"/>
          </a:p>
        </p:txBody>
      </p:sp>
      <p:sp>
        <p:nvSpPr>
          <p:cNvPr id="6" name="Slide Number Placeholder 5"/>
          <p:cNvSpPr>
            <a:spLocks noGrp="1"/>
          </p:cNvSpPr>
          <p:nvPr>
            <p:ph type="sldNum" sz="quarter" idx="4"/>
          </p:nvPr>
        </p:nvSpPr>
        <p:spPr>
          <a:xfrm>
            <a:off x="8208134" y="5991082"/>
            <a:ext cx="2592110" cy="345009"/>
          </a:xfrm>
          <a:prstGeom prst="rect">
            <a:avLst/>
          </a:prstGeom>
        </p:spPr>
        <p:txBody>
          <a:bodyPr vert="horz" lIns="91440" tIns="45720" rIns="91440" bIns="45720" rtlCol="0" anchor="ctr"/>
          <a:lstStyle>
            <a:lvl1pPr algn="r">
              <a:defRPr sz="1600">
                <a:solidFill>
                  <a:schemeClr val="tx2"/>
                </a:solidFill>
                <a:latin typeface="+mj-lt"/>
              </a:defRPr>
            </a:lvl1pPr>
          </a:lstStyle>
          <a:p>
            <a:fld id="{3303909C-81E8-477F-910D-1DFE3A20FC12}" type="slidenum">
              <a:rPr lang="en-AU" smtClean="0"/>
              <a:pPr/>
              <a:t>‹#›</a:t>
            </a:fld>
            <a:endParaRPr lang="en-AU" dirty="0"/>
          </a:p>
        </p:txBody>
      </p:sp>
    </p:spTree>
    <p:extLst>
      <p:ext uri="{BB962C8B-B14F-4D97-AF65-F5344CB8AC3E}">
        <p14:creationId xmlns:p14="http://schemas.microsoft.com/office/powerpoint/2010/main" val="3561344514"/>
      </p:ext>
    </p:extLst>
  </p:cSld>
  <p:clrMap bg1="lt1" tx1="dk1" bg2="lt2" tx2="dk2" accent1="accent1" accent2="accent2" accent3="accent3" accent4="accent4" accent5="accent5" accent6="accent6" hlink="hlink" folHlink="folHlink"/>
  <p:sldLayoutIdLst>
    <p:sldLayoutId id="2147483714" r:id="rId1"/>
    <p:sldLayoutId id="2147483698" r:id="rId2"/>
    <p:sldLayoutId id="2147483724" r:id="rId3"/>
    <p:sldLayoutId id="2147483715" r:id="rId4"/>
    <p:sldLayoutId id="2147483723" r:id="rId5"/>
    <p:sldLayoutId id="2147483725" r:id="rId6"/>
    <p:sldLayoutId id="2147483727" r:id="rId7"/>
    <p:sldLayoutId id="2147483717" r:id="rId8"/>
    <p:sldLayoutId id="2147483710" r:id="rId9"/>
  </p:sldLayoutIdLst>
  <p:hf hdr="0" ftr="0" dt="0"/>
  <p:txStyles>
    <p:titleStyle>
      <a:lvl1pPr algn="l" defTabSz="863996" rtl="0" eaLnBrk="1" latinLnBrk="0" hangingPunct="1">
        <a:lnSpc>
          <a:spcPct val="100000"/>
        </a:lnSpc>
        <a:spcBef>
          <a:spcPct val="0"/>
        </a:spcBef>
        <a:buNone/>
        <a:defRPr sz="3600" b="1" kern="1200">
          <a:solidFill>
            <a:schemeClr val="tx2"/>
          </a:solidFill>
          <a:latin typeface="+mj-lt"/>
          <a:ea typeface="+mj-ea"/>
          <a:cs typeface="Nirmala UI" panose="020B0502040204020203" pitchFamily="34" charset="0"/>
        </a:defRPr>
      </a:lvl1pPr>
    </p:titleStyle>
    <p:bodyStyle>
      <a:lvl1pPr marL="21599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1pPr>
      <a:lvl2pPr marL="647996"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1079994"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3pPr>
      <a:lvl4pPr marL="1511992"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4pPr>
      <a:lvl5pPr marL="194398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5pPr>
      <a:lvl6pPr marL="2375987"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7984"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39982"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1979"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p:bodyStyle>
    <p:otherStyle>
      <a:defPPr>
        <a:defRPr lang="en-US"/>
      </a:defPPr>
      <a:lvl1pPr marL="0" algn="l" defTabSz="863996" rtl="0" eaLnBrk="1" latinLnBrk="0" hangingPunct="1">
        <a:defRPr sz="1701" kern="1200">
          <a:solidFill>
            <a:schemeClr val="tx1"/>
          </a:solidFill>
          <a:latin typeface="+mn-lt"/>
          <a:ea typeface="+mn-ea"/>
          <a:cs typeface="+mn-cs"/>
        </a:defRPr>
      </a:lvl1pPr>
      <a:lvl2pPr marL="431997" algn="l" defTabSz="863996" rtl="0" eaLnBrk="1" latinLnBrk="0" hangingPunct="1">
        <a:defRPr sz="1701" kern="1200">
          <a:solidFill>
            <a:schemeClr val="tx1"/>
          </a:solidFill>
          <a:latin typeface="+mn-lt"/>
          <a:ea typeface="+mn-ea"/>
          <a:cs typeface="+mn-cs"/>
        </a:defRPr>
      </a:lvl2pPr>
      <a:lvl3pPr marL="863996" algn="l" defTabSz="863996" rtl="0" eaLnBrk="1" latinLnBrk="0" hangingPunct="1">
        <a:defRPr sz="1701" kern="1200">
          <a:solidFill>
            <a:schemeClr val="tx1"/>
          </a:solidFill>
          <a:latin typeface="+mn-lt"/>
          <a:ea typeface="+mn-ea"/>
          <a:cs typeface="+mn-cs"/>
        </a:defRPr>
      </a:lvl3pPr>
      <a:lvl4pPr marL="1295993" algn="l" defTabSz="863996" rtl="0" eaLnBrk="1" latinLnBrk="0" hangingPunct="1">
        <a:defRPr sz="1701" kern="1200">
          <a:solidFill>
            <a:schemeClr val="tx1"/>
          </a:solidFill>
          <a:latin typeface="+mn-lt"/>
          <a:ea typeface="+mn-ea"/>
          <a:cs typeface="+mn-cs"/>
        </a:defRPr>
      </a:lvl4pPr>
      <a:lvl5pPr marL="1727990" algn="l" defTabSz="863996" rtl="0" eaLnBrk="1" latinLnBrk="0" hangingPunct="1">
        <a:defRPr sz="1701" kern="1200">
          <a:solidFill>
            <a:schemeClr val="tx1"/>
          </a:solidFill>
          <a:latin typeface="+mn-lt"/>
          <a:ea typeface="+mn-ea"/>
          <a:cs typeface="+mn-cs"/>
        </a:defRPr>
      </a:lvl5pPr>
      <a:lvl6pPr marL="2159987" algn="l" defTabSz="863996" rtl="0" eaLnBrk="1" latinLnBrk="0" hangingPunct="1">
        <a:defRPr sz="1701" kern="1200">
          <a:solidFill>
            <a:schemeClr val="tx1"/>
          </a:solidFill>
          <a:latin typeface="+mn-lt"/>
          <a:ea typeface="+mn-ea"/>
          <a:cs typeface="+mn-cs"/>
        </a:defRPr>
      </a:lvl6pPr>
      <a:lvl7pPr marL="2591986" algn="l" defTabSz="863996" rtl="0" eaLnBrk="1" latinLnBrk="0" hangingPunct="1">
        <a:defRPr sz="1701" kern="1200">
          <a:solidFill>
            <a:schemeClr val="tx1"/>
          </a:solidFill>
          <a:latin typeface="+mn-lt"/>
          <a:ea typeface="+mn-ea"/>
          <a:cs typeface="+mn-cs"/>
        </a:defRPr>
      </a:lvl7pPr>
      <a:lvl8pPr marL="3023983" algn="l" defTabSz="863996" rtl="0" eaLnBrk="1" latinLnBrk="0" hangingPunct="1">
        <a:defRPr sz="1701" kern="1200">
          <a:solidFill>
            <a:schemeClr val="tx1"/>
          </a:solidFill>
          <a:latin typeface="+mn-lt"/>
          <a:ea typeface="+mn-ea"/>
          <a:cs typeface="+mn-cs"/>
        </a:defRPr>
      </a:lvl8pPr>
      <a:lvl9pPr marL="3455980" algn="l" defTabSz="863996" rtl="0" eaLnBrk="1" latinLnBrk="0" hangingPunct="1">
        <a:defRPr sz="1701"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948" userDrawn="1">
          <p15:clr>
            <a:srgbClr val="000000"/>
          </p15:clr>
        </p15:guide>
        <p15:guide id="4" orient="horz" pos="680" userDrawn="1">
          <p15:clr>
            <a:srgbClr val="00000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chart" Target="../charts/chart9.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chart" Target="../charts/chart18.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9.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chart" Target="../charts/chart20.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chart" Target="../charts/chart21.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SME Survey </a:t>
            </a:r>
            <a:br>
              <a:rPr lang="en-AU" dirty="0"/>
            </a:br>
            <a:r>
              <a:rPr lang="en-AU" dirty="0"/>
              <a:t>Phase 4</a:t>
            </a:r>
          </a:p>
        </p:txBody>
      </p:sp>
      <p:sp>
        <p:nvSpPr>
          <p:cNvPr id="3" name="Text Placeholder 2"/>
          <p:cNvSpPr>
            <a:spLocks noGrp="1"/>
          </p:cNvSpPr>
          <p:nvPr>
            <p:ph type="body" sz="quarter" idx="13"/>
          </p:nvPr>
        </p:nvSpPr>
        <p:spPr/>
        <p:txBody>
          <a:bodyPr/>
          <a:lstStyle/>
          <a:p>
            <a:r>
              <a:rPr lang="en-AU" dirty="0"/>
              <a:t>CitiPower</a:t>
            </a:r>
          </a:p>
        </p:txBody>
      </p:sp>
      <p:sp>
        <p:nvSpPr>
          <p:cNvPr id="10" name="Text Placeholder 9"/>
          <p:cNvSpPr>
            <a:spLocks noGrp="1"/>
          </p:cNvSpPr>
          <p:nvPr>
            <p:ph type="body" sz="quarter" idx="16"/>
          </p:nvPr>
        </p:nvSpPr>
        <p:spPr/>
        <p:txBody>
          <a:bodyPr/>
          <a:lstStyle/>
          <a:p>
            <a:r>
              <a:rPr lang="en-AU" dirty="0"/>
              <a:t>September 2019</a:t>
            </a:r>
          </a:p>
        </p:txBody>
      </p:sp>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83" b="183"/>
          <a:stretch>
            <a:fillRect/>
          </a:stretch>
        </p:blipFill>
        <p:spPr/>
      </p:pic>
      <p:pic>
        <p:nvPicPr>
          <p:cNvPr id="7" name="Picture Placeholder 6"/>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l="12956" r="12956"/>
          <a:stretch>
            <a:fillRect/>
          </a:stretch>
        </p:blipFill>
        <p:spPr/>
      </p:pic>
    </p:spTree>
    <p:extLst>
      <p:ext uri="{BB962C8B-B14F-4D97-AF65-F5344CB8AC3E}">
        <p14:creationId xmlns:p14="http://schemas.microsoft.com/office/powerpoint/2010/main" val="1569002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AU" dirty="0"/>
              <a:t>KEY FINDINGS</a:t>
            </a:r>
          </a:p>
        </p:txBody>
      </p:sp>
      <p:sp>
        <p:nvSpPr>
          <p:cNvPr id="3" name="Content Placeholder 2"/>
          <p:cNvSpPr>
            <a:spLocks noGrp="1"/>
          </p:cNvSpPr>
          <p:nvPr>
            <p:ph sz="quarter" idx="12"/>
          </p:nvPr>
        </p:nvSpPr>
        <p:spPr/>
        <p:txBody>
          <a:bodyPr/>
          <a:lstStyle/>
          <a:p>
            <a:pPr marL="0" indent="0">
              <a:buNone/>
            </a:pPr>
            <a:r>
              <a:rPr lang="en-AU" sz="1800" b="1" dirty="0">
                <a:solidFill>
                  <a:schemeClr val="accent1"/>
                </a:solidFill>
              </a:rPr>
              <a:t>Overall package for 2021-2026</a:t>
            </a:r>
          </a:p>
          <a:p>
            <a:r>
              <a:rPr lang="en-AU" dirty="0"/>
              <a:t>When SME respondents were given the opportunity to look back over their bill impact, there were only slight improvements in willingness to pay for change across the board.</a:t>
            </a:r>
          </a:p>
          <a:p>
            <a:r>
              <a:rPr lang="en-AU" dirty="0"/>
              <a:t>Amongst all respondents there is a willingness to invest in technology for reliability and safety (70%).</a:t>
            </a:r>
          </a:p>
          <a:p>
            <a:r>
              <a:rPr lang="en-AU" dirty="0"/>
              <a:t>Overall, 20% of respondents are </a:t>
            </a:r>
            <a:r>
              <a:rPr lang="en-AU" i="1" dirty="0"/>
              <a:t>not</a:t>
            </a:r>
            <a:r>
              <a:rPr lang="en-AU" dirty="0"/>
              <a:t> willing to pay for any changes, with 51% of respondents willing to pay up to $15.00 extra/year for improvements.</a:t>
            </a:r>
          </a:p>
          <a:p>
            <a:r>
              <a:rPr lang="en-AU" dirty="0"/>
              <a:t>On average, CitiPower SME respondents are willing to pay $11.15 additional on their annual bill.</a:t>
            </a:r>
          </a:p>
          <a:p>
            <a:endParaRPr lang="en-AU" dirty="0"/>
          </a:p>
          <a:p>
            <a:pPr marL="0" indent="0">
              <a:buNone/>
            </a:pPr>
            <a:endParaRPr lang="en-AU" dirty="0"/>
          </a:p>
        </p:txBody>
      </p:sp>
    </p:spTree>
    <p:extLst>
      <p:ext uri="{BB962C8B-B14F-4D97-AF65-F5344CB8AC3E}">
        <p14:creationId xmlns:p14="http://schemas.microsoft.com/office/powerpoint/2010/main" val="291156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AU" dirty="0"/>
              <a:t>KEY FINDINGS</a:t>
            </a:r>
          </a:p>
        </p:txBody>
      </p:sp>
      <p:sp>
        <p:nvSpPr>
          <p:cNvPr id="3" name="Content Placeholder 2"/>
          <p:cNvSpPr>
            <a:spLocks noGrp="1"/>
          </p:cNvSpPr>
          <p:nvPr>
            <p:ph sz="quarter" idx="12"/>
          </p:nvPr>
        </p:nvSpPr>
        <p:spPr>
          <a:xfrm>
            <a:off x="720880" y="1079568"/>
            <a:ext cx="10078730" cy="360375"/>
          </a:xfrm>
        </p:spPr>
        <p:txBody>
          <a:bodyPr/>
          <a:lstStyle/>
          <a:p>
            <a:pPr marL="0" indent="0">
              <a:buNone/>
            </a:pPr>
            <a:r>
              <a:rPr lang="en-AU" sz="1800" b="1" dirty="0">
                <a:solidFill>
                  <a:schemeClr val="accent1"/>
                </a:solidFill>
              </a:rPr>
              <a:t>Payment preferences</a:t>
            </a:r>
          </a:p>
        </p:txBody>
      </p:sp>
      <p:graphicFrame>
        <p:nvGraphicFramePr>
          <p:cNvPr id="5" name="Diagram 4"/>
          <p:cNvGraphicFramePr/>
          <p:nvPr>
            <p:extLst>
              <p:ext uri="{D42A27DB-BD31-4B8C-83A1-F6EECF244321}">
                <p14:modId xmlns:p14="http://schemas.microsoft.com/office/powerpoint/2010/main" val="3325994647"/>
              </p:ext>
            </p:extLst>
          </p:nvPr>
        </p:nvGraphicFramePr>
        <p:xfrm>
          <a:off x="750027" y="1655349"/>
          <a:ext cx="10049581" cy="4152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6F252F08-CD9D-4573-AB1B-15A943660999}"/>
              </a:ext>
            </a:extLst>
          </p:cNvPr>
          <p:cNvSpPr txBox="1"/>
          <p:nvPr/>
        </p:nvSpPr>
        <p:spPr>
          <a:xfrm>
            <a:off x="647676" y="5944576"/>
            <a:ext cx="9277082" cy="430887"/>
          </a:xfrm>
          <a:prstGeom prst="rect">
            <a:avLst/>
          </a:prstGeom>
          <a:noFill/>
        </p:spPr>
        <p:txBody>
          <a:bodyPr wrap="square" rtlCol="0">
            <a:spAutoFit/>
          </a:bodyPr>
          <a:lstStyle/>
          <a:p>
            <a:r>
              <a:rPr lang="en-AU" sz="1100" dirty="0"/>
              <a:t>* Note that only a sub-set of the sample were asked this question (those who believed that all customers should pay). However, the majority believed that solar customers should pay rather than all customers.  </a:t>
            </a:r>
          </a:p>
        </p:txBody>
      </p:sp>
    </p:spTree>
    <p:extLst>
      <p:ext uri="{BB962C8B-B14F-4D97-AF65-F5344CB8AC3E}">
        <p14:creationId xmlns:p14="http://schemas.microsoft.com/office/powerpoint/2010/main" val="2357173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DETAILED FINDINGS</a:t>
            </a:r>
          </a:p>
        </p:txBody>
      </p:sp>
      <p:pic>
        <p:nvPicPr>
          <p:cNvPr id="4" name="Picture Placeholder 4"/>
          <p:cNvPicPr>
            <a:picLocks noGrp="1" noChangeAspect="1"/>
          </p:cNvPicPr>
          <p:nvPr>
            <p:ph type="pic" sz="quarter" idx="15"/>
          </p:nvPr>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l="51" r="51"/>
          <a:stretch/>
        </p:blipFill>
        <p:spPr/>
      </p:pic>
    </p:spTree>
    <p:extLst>
      <p:ext uri="{BB962C8B-B14F-4D97-AF65-F5344CB8AC3E}">
        <p14:creationId xmlns:p14="http://schemas.microsoft.com/office/powerpoint/2010/main" val="15344428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DISTRIBUTOR PERCEPTIONS</a:t>
            </a:r>
          </a:p>
        </p:txBody>
      </p:sp>
      <p:pic>
        <p:nvPicPr>
          <p:cNvPr id="5" name="Picture Placeholder 4"/>
          <p:cNvPicPr>
            <a:picLocks noGrp="1" noChangeAspect="1"/>
          </p:cNvPicPr>
          <p:nvPr>
            <p:ph type="pic" sz="quarter" idx="15"/>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25851" t="4" r="299" b="-4"/>
          <a:stretch/>
        </p:blipFill>
        <p:spPr/>
      </p:pic>
    </p:spTree>
    <p:extLst>
      <p:ext uri="{BB962C8B-B14F-4D97-AF65-F5344CB8AC3E}">
        <p14:creationId xmlns:p14="http://schemas.microsoft.com/office/powerpoint/2010/main" val="34588777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Less than a third of SME respondents were aware that CitiPower is their distributor.</a:t>
            </a:r>
          </a:p>
        </p:txBody>
      </p:sp>
      <p:sp>
        <p:nvSpPr>
          <p:cNvPr id="3" name="Text Placeholder 2"/>
          <p:cNvSpPr>
            <a:spLocks noGrp="1"/>
          </p:cNvSpPr>
          <p:nvPr>
            <p:ph type="body" sz="quarter" idx="13"/>
          </p:nvPr>
        </p:nvSpPr>
        <p:spPr/>
        <p:txBody>
          <a:bodyPr/>
          <a:lstStyle/>
          <a:p>
            <a:r>
              <a:rPr lang="en-AU" dirty="0"/>
              <a:t>Q4. Firstly, what is the name of the electricity distributor in your business’s area? By distributor, we mean the company responsible for the electricity network not the energy retailer who sends your business the bill.</a:t>
            </a:r>
          </a:p>
          <a:p>
            <a:r>
              <a:rPr lang="en-AU" dirty="0"/>
              <a:t>Base: All respondents (n=201) </a:t>
            </a:r>
            <a:r>
              <a:rPr lang="en-AU" dirty="0">
                <a:solidFill>
                  <a:srgbClr val="C00000"/>
                </a:solidFill>
              </a:rPr>
              <a:t>* WARNING: SMALL BASE SIZE</a:t>
            </a:r>
            <a:endParaRPr lang="en-AU" dirty="0"/>
          </a:p>
        </p:txBody>
      </p:sp>
      <p:sp>
        <p:nvSpPr>
          <p:cNvPr id="5" name="Text Placeholder 4"/>
          <p:cNvSpPr>
            <a:spLocks noGrp="1"/>
          </p:cNvSpPr>
          <p:nvPr>
            <p:ph type="body" sz="quarter" idx="11"/>
          </p:nvPr>
        </p:nvSpPr>
        <p:spPr/>
        <p:txBody>
          <a:bodyPr/>
          <a:lstStyle/>
          <a:p>
            <a:r>
              <a:rPr lang="en-AU" dirty="0"/>
              <a:t>ELECTRICITY DISTRIBUTOR | UNPROMPTED</a:t>
            </a:r>
          </a:p>
        </p:txBody>
      </p:sp>
      <p:graphicFrame>
        <p:nvGraphicFramePr>
          <p:cNvPr id="6" name="Content Placeholder 1"/>
          <p:cNvGraphicFramePr>
            <a:graphicFrameLocks noGrp="1"/>
          </p:cNvGraphicFramePr>
          <p:nvPr>
            <p:ph sz="quarter" idx="4294967295"/>
            <p:extLst>
              <p:ext uri="{D42A27DB-BD31-4B8C-83A1-F6EECF244321}">
                <p14:modId xmlns:p14="http://schemas.microsoft.com/office/powerpoint/2010/main" val="568044838"/>
              </p:ext>
            </p:extLst>
          </p:nvPr>
        </p:nvGraphicFramePr>
        <p:xfrm>
          <a:off x="719684" y="1074908"/>
          <a:ext cx="7992889" cy="3840480"/>
        </p:xfrm>
        <a:graphic>
          <a:graphicData uri="http://schemas.openxmlformats.org/drawingml/2006/table">
            <a:tbl>
              <a:tblPr firstRow="1" bandRow="1">
                <a:tableStyleId>{5C22544A-7EE6-4342-B048-85BDC9FD1C3A}</a:tableStyleId>
              </a:tblPr>
              <a:tblGrid>
                <a:gridCol w="2411649">
                  <a:extLst>
                    <a:ext uri="{9D8B030D-6E8A-4147-A177-3AD203B41FA5}">
                      <a16:colId xmlns:a16="http://schemas.microsoft.com/office/drawing/2014/main" val="20000"/>
                    </a:ext>
                  </a:extLst>
                </a:gridCol>
                <a:gridCol w="895755">
                  <a:extLst>
                    <a:ext uri="{9D8B030D-6E8A-4147-A177-3AD203B41FA5}">
                      <a16:colId xmlns:a16="http://schemas.microsoft.com/office/drawing/2014/main" val="20002"/>
                    </a:ext>
                  </a:extLst>
                </a:gridCol>
                <a:gridCol w="757946">
                  <a:extLst>
                    <a:ext uri="{9D8B030D-6E8A-4147-A177-3AD203B41FA5}">
                      <a16:colId xmlns:a16="http://schemas.microsoft.com/office/drawing/2014/main" val="20003"/>
                    </a:ext>
                  </a:extLst>
                </a:gridCol>
                <a:gridCol w="1033564">
                  <a:extLst>
                    <a:ext uri="{9D8B030D-6E8A-4147-A177-3AD203B41FA5}">
                      <a16:colId xmlns:a16="http://schemas.microsoft.com/office/drawing/2014/main" val="20004"/>
                    </a:ext>
                  </a:extLst>
                </a:gridCol>
                <a:gridCol w="964659">
                  <a:extLst>
                    <a:ext uri="{9D8B030D-6E8A-4147-A177-3AD203B41FA5}">
                      <a16:colId xmlns:a16="http://schemas.microsoft.com/office/drawing/2014/main" val="20005"/>
                    </a:ext>
                  </a:extLst>
                </a:gridCol>
                <a:gridCol w="964658">
                  <a:extLst>
                    <a:ext uri="{9D8B030D-6E8A-4147-A177-3AD203B41FA5}">
                      <a16:colId xmlns:a16="http://schemas.microsoft.com/office/drawing/2014/main" val="20006"/>
                    </a:ext>
                  </a:extLst>
                </a:gridCol>
                <a:gridCol w="964658">
                  <a:extLst>
                    <a:ext uri="{9D8B030D-6E8A-4147-A177-3AD203B41FA5}">
                      <a16:colId xmlns:a16="http://schemas.microsoft.com/office/drawing/2014/main" val="370101439"/>
                    </a:ext>
                  </a:extLst>
                </a:gridCol>
              </a:tblGrid>
              <a:tr h="313364">
                <a:tc>
                  <a:txBody>
                    <a:bodyPr/>
                    <a:lstStyle/>
                    <a:p>
                      <a:r>
                        <a:rPr lang="en-AU" sz="1200" dirty="0"/>
                        <a:t>Perceived name of electricity distributor | Unprompted</a:t>
                      </a:r>
                    </a:p>
                  </a:txBody>
                  <a:tcPr/>
                </a:tc>
                <a:tc>
                  <a:txBody>
                    <a:bodyPr/>
                    <a:lstStyle/>
                    <a:p>
                      <a:pPr algn="ctr"/>
                      <a:r>
                        <a:rPr lang="en-US" sz="1200" dirty="0"/>
                        <a:t>Total 2019</a:t>
                      </a:r>
                    </a:p>
                    <a:p>
                      <a:pPr algn="ctr"/>
                      <a:r>
                        <a:rPr lang="en-US" sz="1200" dirty="0"/>
                        <a:t>(n=201)</a:t>
                      </a:r>
                    </a:p>
                    <a:p>
                      <a:pPr algn="ctr"/>
                      <a:r>
                        <a:rPr lang="en-US" sz="1200" dirty="0"/>
                        <a:t>%</a:t>
                      </a:r>
                      <a:endParaRPr lang="en-AU" sz="1200" dirty="0"/>
                    </a:p>
                  </a:txBody>
                  <a:tcPr/>
                </a:tc>
                <a:tc>
                  <a:txBody>
                    <a:bodyPr/>
                    <a:lstStyle/>
                    <a:p>
                      <a:pPr algn="ctr"/>
                      <a:r>
                        <a:rPr lang="en-AU" sz="1200" dirty="0"/>
                        <a:t>Sole Trader</a:t>
                      </a:r>
                    </a:p>
                    <a:p>
                      <a:pPr algn="ctr"/>
                      <a:r>
                        <a:rPr lang="en-AU" sz="1200" dirty="0"/>
                        <a:t>(n=90)</a:t>
                      </a:r>
                      <a:endParaRPr lang="en-US" sz="1200" dirty="0"/>
                    </a:p>
                    <a:p>
                      <a:pPr marL="0" marR="0" lvl="0" indent="0" algn="ctr" defTabSz="863996" rtl="0" eaLnBrk="1" fontAlgn="auto" latinLnBrk="0" hangingPunct="1">
                        <a:lnSpc>
                          <a:spcPct val="100000"/>
                        </a:lnSpc>
                        <a:spcBef>
                          <a:spcPts val="0"/>
                        </a:spcBef>
                        <a:spcAft>
                          <a:spcPts val="0"/>
                        </a:spcAft>
                        <a:buClrTx/>
                        <a:buSzTx/>
                        <a:buFontTx/>
                        <a:buNone/>
                        <a:tabLst/>
                        <a:defRPr/>
                      </a:pPr>
                      <a:r>
                        <a:rPr lang="en-US" sz="1200" dirty="0"/>
                        <a:t>%</a:t>
                      </a:r>
                      <a:endParaRPr lang="en-AU" sz="1200" dirty="0"/>
                    </a:p>
                  </a:txBody>
                  <a:tcPr/>
                </a:tc>
                <a:tc>
                  <a:txBody>
                    <a:bodyPr/>
                    <a:lstStyle/>
                    <a:p>
                      <a:pPr algn="ctr"/>
                      <a:r>
                        <a:rPr lang="en-AU" sz="1200" dirty="0"/>
                        <a:t>1-4 Employees</a:t>
                      </a:r>
                      <a:r>
                        <a:rPr lang="en-AU" sz="1200" baseline="0" dirty="0"/>
                        <a:t> (n=39*)</a:t>
                      </a:r>
                      <a:endParaRPr lang="en-US" sz="1200" dirty="0"/>
                    </a:p>
                    <a:p>
                      <a:pPr marL="0" marR="0" lvl="0" indent="0" algn="ctr" defTabSz="863996" rtl="0" eaLnBrk="1" fontAlgn="auto" latinLnBrk="0" hangingPunct="1">
                        <a:lnSpc>
                          <a:spcPct val="100000"/>
                        </a:lnSpc>
                        <a:spcBef>
                          <a:spcPts val="0"/>
                        </a:spcBef>
                        <a:spcAft>
                          <a:spcPts val="0"/>
                        </a:spcAft>
                        <a:buClrTx/>
                        <a:buSzTx/>
                        <a:buFontTx/>
                        <a:buNone/>
                        <a:tabLst/>
                        <a:defRPr/>
                      </a:pPr>
                      <a:r>
                        <a:rPr lang="en-US" sz="1200" dirty="0"/>
                        <a:t>%</a:t>
                      </a:r>
                    </a:p>
                  </a:txBody>
                  <a:tcPr/>
                </a:tc>
                <a:tc>
                  <a:txBody>
                    <a:bodyPr/>
                    <a:lstStyle/>
                    <a:p>
                      <a:pPr algn="ctr"/>
                      <a:r>
                        <a:rPr lang="en-AU" sz="1200" dirty="0"/>
                        <a:t>5-19</a:t>
                      </a:r>
                      <a:r>
                        <a:rPr lang="en-AU" sz="1200" baseline="0" dirty="0"/>
                        <a:t> Employees (n=47*</a:t>
                      </a:r>
                      <a:r>
                        <a:rPr lang="en-US" sz="1200" dirty="0"/>
                        <a:t>)</a:t>
                      </a:r>
                    </a:p>
                    <a:p>
                      <a:pPr marL="0" marR="0" lvl="0" indent="0" algn="ctr" defTabSz="863996" rtl="0" eaLnBrk="1" fontAlgn="auto" latinLnBrk="0" hangingPunct="1">
                        <a:lnSpc>
                          <a:spcPct val="100000"/>
                        </a:lnSpc>
                        <a:spcBef>
                          <a:spcPts val="0"/>
                        </a:spcBef>
                        <a:spcAft>
                          <a:spcPts val="0"/>
                        </a:spcAft>
                        <a:buClrTx/>
                        <a:buSzTx/>
                        <a:buFontTx/>
                        <a:buNone/>
                        <a:tabLst/>
                        <a:defRPr/>
                      </a:pPr>
                      <a:r>
                        <a:rPr lang="en-US" sz="1200" dirty="0"/>
                        <a:t>%</a:t>
                      </a:r>
                      <a:endParaRPr lang="en-AU" sz="1200" dirty="0"/>
                    </a:p>
                  </a:txBody>
                  <a:tcPr/>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r>
                        <a:rPr lang="en-AU" sz="1200" dirty="0"/>
                        <a:t>20+ Employees (n=25*)</a:t>
                      </a:r>
                    </a:p>
                  </a:txBody>
                  <a:tcPr>
                    <a:lnR w="57150" cap="flat" cmpd="sng" algn="ctr">
                      <a:solidFill>
                        <a:schemeClr val="bg1"/>
                      </a:solidFill>
                      <a:prstDash val="solid"/>
                      <a:round/>
                      <a:headEnd type="none" w="med" len="med"/>
                      <a:tailEnd type="none" w="med" len="med"/>
                    </a:lnR>
                  </a:tcPr>
                </a:tc>
                <a:tc>
                  <a:txBody>
                    <a:bodyPr/>
                    <a:lstStyle/>
                    <a:p>
                      <a:pPr algn="ctr"/>
                      <a:r>
                        <a:rPr lang="en-AU" sz="1200" dirty="0"/>
                        <a:t>CitiPower Total 2018 (n=200)</a:t>
                      </a:r>
                    </a:p>
                    <a:p>
                      <a:pPr algn="ctr"/>
                      <a:r>
                        <a:rPr lang="en-AU" sz="1200" dirty="0"/>
                        <a:t>%</a:t>
                      </a:r>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0"/>
                  </a:ext>
                </a:extLst>
              </a:tr>
              <a:tr h="188019">
                <a:tc>
                  <a:txBody>
                    <a:bodyPr/>
                    <a:lstStyle/>
                    <a:p>
                      <a:r>
                        <a:rPr lang="en-US" sz="1200" dirty="0" err="1"/>
                        <a:t>CitiPower</a:t>
                      </a:r>
                      <a:endParaRPr lang="en-AU" sz="1200" dirty="0"/>
                    </a:p>
                  </a:txBody>
                  <a:tcPr/>
                </a:tc>
                <a:tc>
                  <a:txBody>
                    <a:bodyPr/>
                    <a:lstStyle/>
                    <a:p>
                      <a:pPr algn="ctr"/>
                      <a:r>
                        <a:rPr lang="en-AU" sz="1200" dirty="0"/>
                        <a:t>28</a:t>
                      </a:r>
                    </a:p>
                  </a:txBody>
                  <a:tcPr/>
                </a:tc>
                <a:tc>
                  <a:txBody>
                    <a:bodyPr/>
                    <a:lstStyle/>
                    <a:p>
                      <a:pPr algn="ctr"/>
                      <a:r>
                        <a:rPr lang="en-AU" sz="1200" dirty="0"/>
                        <a:t>32</a:t>
                      </a:r>
                    </a:p>
                  </a:txBody>
                  <a:tcPr/>
                </a:tc>
                <a:tc>
                  <a:txBody>
                    <a:bodyPr/>
                    <a:lstStyle/>
                    <a:p>
                      <a:pPr algn="ctr"/>
                      <a:r>
                        <a:rPr lang="en-AU" sz="1200" dirty="0"/>
                        <a:t>23</a:t>
                      </a:r>
                    </a:p>
                  </a:txBody>
                  <a:tcPr/>
                </a:tc>
                <a:tc>
                  <a:txBody>
                    <a:bodyPr/>
                    <a:lstStyle/>
                    <a:p>
                      <a:pPr algn="ctr"/>
                      <a:r>
                        <a:rPr lang="en-AU" sz="1200" dirty="0"/>
                        <a:t>15</a:t>
                      </a:r>
                    </a:p>
                  </a:txBody>
                  <a:tcPr/>
                </a:tc>
                <a:tc>
                  <a:txBody>
                    <a:bodyPr/>
                    <a:lstStyle/>
                    <a:p>
                      <a:pPr algn="ctr"/>
                      <a:r>
                        <a:rPr lang="en-AU" sz="1200" dirty="0"/>
                        <a:t>12</a:t>
                      </a:r>
                    </a:p>
                  </a:txBody>
                  <a:tcPr>
                    <a:lnR w="57150" cap="flat" cmpd="sng" algn="ctr">
                      <a:solidFill>
                        <a:schemeClr val="bg1"/>
                      </a:solidFill>
                      <a:prstDash val="solid"/>
                      <a:round/>
                      <a:headEnd type="none" w="med" len="med"/>
                      <a:tailEnd type="none" w="med" len="med"/>
                    </a:lnR>
                  </a:tcPr>
                </a:tc>
                <a:tc>
                  <a:txBody>
                    <a:bodyPr/>
                    <a:lstStyle/>
                    <a:p>
                      <a:pPr algn="ctr"/>
                      <a:r>
                        <a:rPr lang="en-US" sz="1200" dirty="0"/>
                        <a:t>29</a:t>
                      </a:r>
                      <a:endParaRPr lang="en-AU" sz="1200" dirty="0"/>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1"/>
                  </a:ext>
                </a:extLst>
              </a:tr>
              <a:tr h="188019">
                <a:tc>
                  <a:txBody>
                    <a:bodyPr/>
                    <a:lstStyle/>
                    <a:p>
                      <a:r>
                        <a:rPr lang="en-US" sz="1200" dirty="0"/>
                        <a:t>AGL</a:t>
                      </a:r>
                      <a:endParaRPr lang="en-AU" sz="1200" dirty="0"/>
                    </a:p>
                  </a:txBody>
                  <a:tcPr/>
                </a:tc>
                <a:tc>
                  <a:txBody>
                    <a:bodyPr/>
                    <a:lstStyle/>
                    <a:p>
                      <a:pPr algn="ctr"/>
                      <a:r>
                        <a:rPr lang="en-AU" sz="1200" dirty="0"/>
                        <a:t>7</a:t>
                      </a:r>
                    </a:p>
                  </a:txBody>
                  <a:tcPr/>
                </a:tc>
                <a:tc>
                  <a:txBody>
                    <a:bodyPr/>
                    <a:lstStyle/>
                    <a:p>
                      <a:pPr algn="ctr"/>
                      <a:r>
                        <a:rPr lang="en-AU" sz="1200" dirty="0"/>
                        <a:t>6</a:t>
                      </a:r>
                    </a:p>
                  </a:txBody>
                  <a:tcPr/>
                </a:tc>
                <a:tc>
                  <a:txBody>
                    <a:bodyPr/>
                    <a:lstStyle/>
                    <a:p>
                      <a:pPr algn="ctr"/>
                      <a:r>
                        <a:rPr lang="en-AU" sz="1200" dirty="0"/>
                        <a:t>10</a:t>
                      </a:r>
                    </a:p>
                  </a:txBody>
                  <a:tcPr/>
                </a:tc>
                <a:tc>
                  <a:txBody>
                    <a:bodyPr/>
                    <a:lstStyle/>
                    <a:p>
                      <a:pPr algn="ctr"/>
                      <a:r>
                        <a:rPr lang="en-AU" sz="1200" dirty="0"/>
                        <a:t>11</a:t>
                      </a:r>
                    </a:p>
                  </a:txBody>
                  <a:tcPr/>
                </a:tc>
                <a:tc>
                  <a:txBody>
                    <a:bodyPr/>
                    <a:lstStyle/>
                    <a:p>
                      <a:pPr algn="ctr"/>
                      <a:r>
                        <a:rPr lang="en-AU" sz="1200" dirty="0"/>
                        <a:t>-</a:t>
                      </a:r>
                    </a:p>
                  </a:txBody>
                  <a:tcPr>
                    <a:lnR w="57150" cap="flat" cmpd="sng" algn="ctr">
                      <a:solidFill>
                        <a:schemeClr val="bg1"/>
                      </a:solidFill>
                      <a:prstDash val="solid"/>
                      <a:round/>
                      <a:headEnd type="none" w="med" len="med"/>
                      <a:tailEnd type="none" w="med" len="med"/>
                    </a:lnR>
                  </a:tcPr>
                </a:tc>
                <a:tc>
                  <a:txBody>
                    <a:bodyPr/>
                    <a:lstStyle/>
                    <a:p>
                      <a:pPr algn="ctr"/>
                      <a:r>
                        <a:rPr lang="en-US" sz="1200" dirty="0"/>
                        <a:t>6</a:t>
                      </a:r>
                      <a:endParaRPr lang="en-AU" sz="1200" dirty="0"/>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2"/>
                  </a:ext>
                </a:extLst>
              </a:tr>
              <a:tr h="188019">
                <a:tc>
                  <a:txBody>
                    <a:bodyPr/>
                    <a:lstStyle/>
                    <a:p>
                      <a:r>
                        <a:rPr lang="en-US" sz="1200" dirty="0"/>
                        <a:t>Origin</a:t>
                      </a:r>
                      <a:endParaRPr lang="en-AU" sz="1200" dirty="0"/>
                    </a:p>
                  </a:txBody>
                  <a:tcPr/>
                </a:tc>
                <a:tc>
                  <a:txBody>
                    <a:bodyPr/>
                    <a:lstStyle/>
                    <a:p>
                      <a:pPr algn="ctr"/>
                      <a:r>
                        <a:rPr lang="en-AU" sz="1200" dirty="0"/>
                        <a:t>5</a:t>
                      </a:r>
                    </a:p>
                  </a:txBody>
                  <a:tcPr/>
                </a:tc>
                <a:tc>
                  <a:txBody>
                    <a:bodyPr/>
                    <a:lstStyle/>
                    <a:p>
                      <a:pPr algn="ctr"/>
                      <a:r>
                        <a:rPr lang="en-AU" sz="1200" dirty="0"/>
                        <a:t>6</a:t>
                      </a:r>
                    </a:p>
                  </a:txBody>
                  <a:tcPr/>
                </a:tc>
                <a:tc>
                  <a:txBody>
                    <a:bodyPr/>
                    <a:lstStyle/>
                    <a:p>
                      <a:pPr algn="ctr"/>
                      <a:r>
                        <a:rPr lang="en-AU" sz="1200" dirty="0"/>
                        <a:t>-</a:t>
                      </a:r>
                    </a:p>
                  </a:txBody>
                  <a:tcPr/>
                </a:tc>
                <a:tc>
                  <a:txBody>
                    <a:bodyPr/>
                    <a:lstStyle/>
                    <a:p>
                      <a:pPr algn="ctr"/>
                      <a:r>
                        <a:rPr lang="en-AU" sz="1200" dirty="0"/>
                        <a:t>11</a:t>
                      </a:r>
                    </a:p>
                  </a:txBody>
                  <a:tcPr/>
                </a:tc>
                <a:tc>
                  <a:txBody>
                    <a:bodyPr/>
                    <a:lstStyle/>
                    <a:p>
                      <a:pPr algn="ctr"/>
                      <a:r>
                        <a:rPr lang="en-AU" sz="1200" dirty="0"/>
                        <a:t>12</a:t>
                      </a:r>
                    </a:p>
                  </a:txBody>
                  <a:tcPr>
                    <a:lnR w="57150" cap="flat" cmpd="sng" algn="ctr">
                      <a:solidFill>
                        <a:schemeClr val="bg1"/>
                      </a:solidFill>
                      <a:prstDash val="solid"/>
                      <a:round/>
                      <a:headEnd type="none" w="med" len="med"/>
                      <a:tailEnd type="none" w="med" len="med"/>
                    </a:lnR>
                  </a:tcPr>
                </a:tc>
                <a:tc>
                  <a:txBody>
                    <a:bodyPr/>
                    <a:lstStyle/>
                    <a:p>
                      <a:pPr algn="ctr"/>
                      <a:r>
                        <a:rPr lang="en-US" sz="1200" dirty="0"/>
                        <a:t>7</a:t>
                      </a:r>
                      <a:endParaRPr lang="en-AU" sz="1200" dirty="0"/>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3"/>
                  </a:ext>
                </a:extLst>
              </a:tr>
              <a:tr h="188019">
                <a:tc>
                  <a:txBody>
                    <a:bodyPr/>
                    <a:lstStyle/>
                    <a:p>
                      <a:r>
                        <a:rPr lang="en-US" sz="1200" dirty="0"/>
                        <a:t>Energy Australia</a:t>
                      </a:r>
                      <a:endParaRPr lang="en-AU" sz="1200" dirty="0"/>
                    </a:p>
                  </a:txBody>
                  <a:tcPr/>
                </a:tc>
                <a:tc>
                  <a:txBody>
                    <a:bodyPr/>
                    <a:lstStyle/>
                    <a:p>
                      <a:pPr algn="ctr"/>
                      <a:r>
                        <a:rPr lang="en-AU" sz="1200" dirty="0"/>
                        <a:t>2</a:t>
                      </a:r>
                    </a:p>
                  </a:txBody>
                  <a:tcPr/>
                </a:tc>
                <a:tc>
                  <a:txBody>
                    <a:bodyPr/>
                    <a:lstStyle/>
                    <a:p>
                      <a:pPr algn="ctr"/>
                      <a:r>
                        <a:rPr lang="en-AU" sz="1200" dirty="0"/>
                        <a:t>2</a:t>
                      </a:r>
                    </a:p>
                  </a:txBody>
                  <a:tcPr/>
                </a:tc>
                <a:tc>
                  <a:txBody>
                    <a:bodyPr/>
                    <a:lstStyle/>
                    <a:p>
                      <a:pPr algn="ctr"/>
                      <a:r>
                        <a:rPr lang="en-AU" sz="1200" dirty="0"/>
                        <a:t>3</a:t>
                      </a:r>
                    </a:p>
                  </a:txBody>
                  <a:tcPr/>
                </a:tc>
                <a:tc>
                  <a:txBody>
                    <a:bodyPr/>
                    <a:lstStyle/>
                    <a:p>
                      <a:pPr algn="ctr"/>
                      <a:r>
                        <a:rPr lang="en-AU" sz="1200" dirty="0"/>
                        <a:t>4</a:t>
                      </a:r>
                    </a:p>
                  </a:txBody>
                  <a:tcPr/>
                </a:tc>
                <a:tc>
                  <a:txBody>
                    <a:bodyPr/>
                    <a:lstStyle/>
                    <a:p>
                      <a:pPr algn="ctr"/>
                      <a:r>
                        <a:rPr lang="en-AU" sz="1200" dirty="0"/>
                        <a:t>-</a:t>
                      </a:r>
                    </a:p>
                  </a:txBody>
                  <a:tcPr>
                    <a:lnR w="57150" cap="flat" cmpd="sng" algn="ctr">
                      <a:solidFill>
                        <a:schemeClr val="bg1"/>
                      </a:solidFill>
                      <a:prstDash val="solid"/>
                      <a:round/>
                      <a:headEnd type="none" w="med" len="med"/>
                      <a:tailEnd type="none" w="med" len="med"/>
                    </a:lnR>
                  </a:tcPr>
                </a:tc>
                <a:tc>
                  <a:txBody>
                    <a:bodyPr/>
                    <a:lstStyle/>
                    <a:p>
                      <a:pPr algn="ctr"/>
                      <a:r>
                        <a:rPr lang="en-US" sz="1200" dirty="0"/>
                        <a:t>2</a:t>
                      </a:r>
                      <a:endParaRPr lang="en-AU" sz="1200" dirty="0"/>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4"/>
                  </a:ext>
                </a:extLst>
              </a:tr>
              <a:tr h="188019">
                <a:tc>
                  <a:txBody>
                    <a:bodyPr/>
                    <a:lstStyle/>
                    <a:p>
                      <a:r>
                        <a:rPr lang="en-US" sz="1200" dirty="0" err="1"/>
                        <a:t>Ausnet</a:t>
                      </a:r>
                      <a:endParaRPr lang="en-AU" sz="1200" dirty="0"/>
                    </a:p>
                  </a:txBody>
                  <a:tcPr/>
                </a:tc>
                <a:tc>
                  <a:txBody>
                    <a:bodyPr/>
                    <a:lstStyle/>
                    <a:p>
                      <a:pPr algn="ctr"/>
                      <a:r>
                        <a:rPr lang="en-AU" sz="1200" dirty="0"/>
                        <a:t>1</a:t>
                      </a:r>
                    </a:p>
                  </a:txBody>
                  <a:tcPr/>
                </a:tc>
                <a:tc>
                  <a:txBody>
                    <a:bodyPr/>
                    <a:lstStyle/>
                    <a:p>
                      <a:pPr algn="ctr"/>
                      <a:r>
                        <a:rPr lang="en-AU" sz="1200" dirty="0"/>
                        <a:t>1</a:t>
                      </a:r>
                    </a:p>
                  </a:txBody>
                  <a:tcPr/>
                </a:tc>
                <a:tc>
                  <a:txBody>
                    <a:bodyPr/>
                    <a:lstStyle/>
                    <a:p>
                      <a:pPr algn="ctr"/>
                      <a:r>
                        <a:rPr lang="en-AU" sz="1200" dirty="0"/>
                        <a:t>-</a:t>
                      </a:r>
                    </a:p>
                  </a:txBody>
                  <a:tcPr/>
                </a:tc>
                <a:tc>
                  <a:txBody>
                    <a:bodyPr/>
                    <a:lstStyle/>
                    <a:p>
                      <a:pPr algn="ctr"/>
                      <a:r>
                        <a:rPr lang="en-AU" sz="1200" dirty="0"/>
                        <a:t>-</a:t>
                      </a:r>
                    </a:p>
                  </a:txBody>
                  <a:tcPr/>
                </a:tc>
                <a:tc>
                  <a:txBody>
                    <a:bodyPr/>
                    <a:lstStyle/>
                    <a:p>
                      <a:pPr algn="ctr"/>
                      <a:r>
                        <a:rPr lang="en-AU" sz="1200" dirty="0"/>
                        <a:t>4</a:t>
                      </a:r>
                    </a:p>
                  </a:txBody>
                  <a:tcPr>
                    <a:lnR w="57150" cap="flat" cmpd="sng" algn="ctr">
                      <a:solidFill>
                        <a:schemeClr val="bg1"/>
                      </a:solidFill>
                      <a:prstDash val="solid"/>
                      <a:round/>
                      <a:headEnd type="none" w="med" len="med"/>
                      <a:tailEnd type="none" w="med" len="med"/>
                    </a:lnR>
                  </a:tcPr>
                </a:tc>
                <a:tc>
                  <a:txBody>
                    <a:bodyPr/>
                    <a:lstStyle/>
                    <a:p>
                      <a:pPr algn="ctr"/>
                      <a:r>
                        <a:rPr lang="en-US" sz="1200" dirty="0"/>
                        <a:t>1</a:t>
                      </a:r>
                      <a:endParaRPr lang="en-AU" sz="1200" dirty="0"/>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5"/>
                  </a:ext>
                </a:extLst>
              </a:tr>
              <a:tr h="188019">
                <a:tc>
                  <a:txBody>
                    <a:bodyPr/>
                    <a:lstStyle/>
                    <a:p>
                      <a:r>
                        <a:rPr lang="en-US" sz="1200" dirty="0"/>
                        <a:t>Momentum</a:t>
                      </a:r>
                      <a:r>
                        <a:rPr lang="en-US" sz="1200" baseline="0" dirty="0"/>
                        <a:t> Energy</a:t>
                      </a:r>
                      <a:endParaRPr lang="en-AU" sz="1200" dirty="0"/>
                    </a:p>
                  </a:txBody>
                  <a:tcPr/>
                </a:tc>
                <a:tc>
                  <a:txBody>
                    <a:bodyPr/>
                    <a:lstStyle/>
                    <a:p>
                      <a:pPr algn="ctr"/>
                      <a:r>
                        <a:rPr lang="en-AU" sz="1200" dirty="0"/>
                        <a:t>1</a:t>
                      </a:r>
                    </a:p>
                  </a:txBody>
                  <a:tcPr/>
                </a:tc>
                <a:tc>
                  <a:txBody>
                    <a:bodyPr/>
                    <a:lstStyle/>
                    <a:p>
                      <a:pPr algn="ctr"/>
                      <a:r>
                        <a:rPr lang="en-AU" sz="1200" dirty="0"/>
                        <a:t>1</a:t>
                      </a:r>
                    </a:p>
                  </a:txBody>
                  <a:tcPr/>
                </a:tc>
                <a:tc>
                  <a:txBody>
                    <a:bodyPr/>
                    <a:lstStyle/>
                    <a:p>
                      <a:pPr algn="ctr"/>
                      <a:r>
                        <a:rPr lang="en-AU" sz="1200" dirty="0"/>
                        <a:t>-</a:t>
                      </a:r>
                    </a:p>
                  </a:txBody>
                  <a:tcPr/>
                </a:tc>
                <a:tc>
                  <a:txBody>
                    <a:bodyPr/>
                    <a:lstStyle/>
                    <a:p>
                      <a:pPr algn="ctr"/>
                      <a:r>
                        <a:rPr lang="en-AU" sz="1200" dirty="0"/>
                        <a:t>4</a:t>
                      </a:r>
                    </a:p>
                  </a:txBody>
                  <a:tcPr/>
                </a:tc>
                <a:tc>
                  <a:txBody>
                    <a:bodyPr/>
                    <a:lstStyle/>
                    <a:p>
                      <a:pPr algn="ctr"/>
                      <a:r>
                        <a:rPr lang="en-AU" sz="1200" dirty="0"/>
                        <a:t>4</a:t>
                      </a:r>
                    </a:p>
                  </a:txBody>
                  <a:tcPr>
                    <a:lnR w="57150" cap="flat" cmpd="sng" algn="ctr">
                      <a:solidFill>
                        <a:schemeClr val="bg1"/>
                      </a:solidFill>
                      <a:prstDash val="solid"/>
                      <a:round/>
                      <a:headEnd type="none" w="med" len="med"/>
                      <a:tailEnd type="none" w="med" len="med"/>
                    </a:lnR>
                  </a:tcPr>
                </a:tc>
                <a:tc>
                  <a:txBody>
                    <a:bodyPr/>
                    <a:lstStyle/>
                    <a:p>
                      <a:pPr algn="ctr"/>
                      <a:r>
                        <a:rPr lang="en-US" sz="1200" dirty="0"/>
                        <a:t>0</a:t>
                      </a:r>
                      <a:endParaRPr lang="en-AU" sz="1200" dirty="0"/>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6"/>
                  </a:ext>
                </a:extLst>
              </a:tr>
              <a:tr h="188019">
                <a:tc>
                  <a:txBody>
                    <a:bodyPr/>
                    <a:lstStyle/>
                    <a:p>
                      <a:r>
                        <a:rPr lang="en-US" sz="1200" dirty="0"/>
                        <a:t>United Energy</a:t>
                      </a:r>
                      <a:endParaRPr lang="en-AU" sz="1200" dirty="0"/>
                    </a:p>
                  </a:txBody>
                  <a:tcPr/>
                </a:tc>
                <a:tc>
                  <a:txBody>
                    <a:bodyPr/>
                    <a:lstStyle/>
                    <a:p>
                      <a:pPr algn="ctr"/>
                      <a:r>
                        <a:rPr lang="en-AU" sz="1200" dirty="0"/>
                        <a:t>1</a:t>
                      </a:r>
                    </a:p>
                  </a:txBody>
                  <a:tcPr/>
                </a:tc>
                <a:tc>
                  <a:txBody>
                    <a:bodyPr/>
                    <a:lstStyle/>
                    <a:p>
                      <a:pPr algn="ctr"/>
                      <a:r>
                        <a:rPr lang="en-AU" sz="1200" dirty="0"/>
                        <a:t>1</a:t>
                      </a:r>
                    </a:p>
                  </a:txBody>
                  <a:tcPr/>
                </a:tc>
                <a:tc>
                  <a:txBody>
                    <a:bodyPr/>
                    <a:lstStyle/>
                    <a:p>
                      <a:pPr algn="ctr"/>
                      <a:r>
                        <a:rPr lang="en-AU" sz="1200" dirty="0"/>
                        <a:t>-</a:t>
                      </a:r>
                    </a:p>
                  </a:txBody>
                  <a:tcPr/>
                </a:tc>
                <a:tc>
                  <a:txBody>
                    <a:bodyPr/>
                    <a:lstStyle/>
                    <a:p>
                      <a:pPr algn="ctr"/>
                      <a:r>
                        <a:rPr lang="en-AU" sz="1200" dirty="0"/>
                        <a:t>9</a:t>
                      </a:r>
                    </a:p>
                  </a:txBody>
                  <a:tcPr/>
                </a:tc>
                <a:tc>
                  <a:txBody>
                    <a:bodyPr/>
                    <a:lstStyle/>
                    <a:p>
                      <a:pPr algn="ctr"/>
                      <a:r>
                        <a:rPr lang="en-AU" sz="1200" dirty="0"/>
                        <a:t>-</a:t>
                      </a:r>
                    </a:p>
                  </a:txBody>
                  <a:tcPr>
                    <a:lnR w="57150" cap="flat" cmpd="sng" algn="ctr">
                      <a:solidFill>
                        <a:schemeClr val="bg1"/>
                      </a:solidFill>
                      <a:prstDash val="solid"/>
                      <a:round/>
                      <a:headEnd type="none" w="med" len="med"/>
                      <a:tailEnd type="none" w="med" len="med"/>
                    </a:lnR>
                  </a:tcPr>
                </a:tc>
                <a:tc>
                  <a:txBody>
                    <a:bodyPr/>
                    <a:lstStyle/>
                    <a:p>
                      <a:pPr algn="ctr"/>
                      <a:r>
                        <a:rPr lang="en-US" sz="1200" dirty="0"/>
                        <a:t>0</a:t>
                      </a:r>
                      <a:endParaRPr lang="en-AU" sz="1200" dirty="0"/>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7"/>
                  </a:ext>
                </a:extLst>
              </a:tr>
              <a:tr h="188019">
                <a:tc>
                  <a:txBody>
                    <a:bodyPr/>
                    <a:lstStyle/>
                    <a:p>
                      <a:r>
                        <a:rPr lang="en-US" sz="1200" dirty="0" err="1"/>
                        <a:t>Powercor</a:t>
                      </a:r>
                      <a:endParaRPr lang="en-AU" sz="1200" dirty="0"/>
                    </a:p>
                  </a:txBody>
                  <a:tcPr/>
                </a:tc>
                <a:tc>
                  <a:txBody>
                    <a:bodyPr/>
                    <a:lstStyle/>
                    <a:p>
                      <a:pPr algn="ctr"/>
                      <a:r>
                        <a:rPr lang="en-AU" sz="1200" dirty="0"/>
                        <a:t>-</a:t>
                      </a:r>
                    </a:p>
                  </a:txBody>
                  <a:tcPr/>
                </a:tc>
                <a:tc>
                  <a:txBody>
                    <a:bodyPr/>
                    <a:lstStyle/>
                    <a:p>
                      <a:pPr algn="ctr"/>
                      <a:r>
                        <a:rPr lang="en-AU" sz="1200" dirty="0"/>
                        <a:t>-</a:t>
                      </a:r>
                    </a:p>
                  </a:txBody>
                  <a:tcPr/>
                </a:tc>
                <a:tc>
                  <a:txBody>
                    <a:bodyPr/>
                    <a:lstStyle/>
                    <a:p>
                      <a:pPr algn="ctr"/>
                      <a:r>
                        <a:rPr lang="en-AU" sz="1200" dirty="0"/>
                        <a:t>-</a:t>
                      </a:r>
                    </a:p>
                  </a:txBody>
                  <a:tcPr/>
                </a:tc>
                <a:tc>
                  <a:txBody>
                    <a:bodyPr/>
                    <a:lstStyle/>
                    <a:p>
                      <a:pPr algn="ctr"/>
                      <a:r>
                        <a:rPr lang="en-AU" sz="1200" dirty="0"/>
                        <a:t>2</a:t>
                      </a:r>
                    </a:p>
                  </a:txBody>
                  <a:tcPr/>
                </a:tc>
                <a:tc>
                  <a:txBody>
                    <a:bodyPr/>
                    <a:lstStyle/>
                    <a:p>
                      <a:pPr algn="ctr"/>
                      <a:r>
                        <a:rPr lang="en-AU" sz="1200" dirty="0"/>
                        <a:t>-</a:t>
                      </a:r>
                    </a:p>
                  </a:txBody>
                  <a:tcPr>
                    <a:lnR w="57150" cap="flat" cmpd="sng" algn="ctr">
                      <a:solidFill>
                        <a:schemeClr val="bg1"/>
                      </a:solidFill>
                      <a:prstDash val="solid"/>
                      <a:round/>
                      <a:headEnd type="none" w="med" len="med"/>
                      <a:tailEnd type="none" w="med" len="med"/>
                    </a:lnR>
                  </a:tcPr>
                </a:tc>
                <a:tc>
                  <a:txBody>
                    <a:bodyPr/>
                    <a:lstStyle/>
                    <a:p>
                      <a:pPr algn="ctr"/>
                      <a:r>
                        <a:rPr lang="en-US" sz="1200" dirty="0"/>
                        <a:t>2</a:t>
                      </a:r>
                      <a:endParaRPr lang="en-AU" sz="1200" dirty="0"/>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8"/>
                  </a:ext>
                </a:extLst>
              </a:tr>
              <a:tr h="188019">
                <a:tc>
                  <a:txBody>
                    <a:bodyPr/>
                    <a:lstStyle/>
                    <a:p>
                      <a:r>
                        <a:rPr lang="en-US" sz="1200" dirty="0" err="1"/>
                        <a:t>Lumo</a:t>
                      </a:r>
                      <a:endParaRPr lang="en-AU" sz="1200" dirty="0"/>
                    </a:p>
                  </a:txBody>
                  <a:tcPr/>
                </a:tc>
                <a:tc>
                  <a:txBody>
                    <a:bodyPr/>
                    <a:lstStyle/>
                    <a:p>
                      <a:pPr algn="ctr"/>
                      <a:r>
                        <a:rPr lang="en-AU" sz="1200" dirty="0"/>
                        <a:t>-</a:t>
                      </a:r>
                    </a:p>
                  </a:txBody>
                  <a:tcPr/>
                </a:tc>
                <a:tc>
                  <a:txBody>
                    <a:bodyPr/>
                    <a:lstStyle/>
                    <a:p>
                      <a:pPr algn="ctr"/>
                      <a:r>
                        <a:rPr lang="en-AU" sz="1200" dirty="0"/>
                        <a:t>-</a:t>
                      </a:r>
                    </a:p>
                  </a:txBody>
                  <a:tcPr/>
                </a:tc>
                <a:tc>
                  <a:txBody>
                    <a:bodyPr/>
                    <a:lstStyle/>
                    <a:p>
                      <a:pPr algn="ctr"/>
                      <a:r>
                        <a:rPr lang="en-AU" sz="1200" dirty="0"/>
                        <a:t>-</a:t>
                      </a:r>
                    </a:p>
                  </a:txBody>
                  <a:tcPr/>
                </a:tc>
                <a:tc>
                  <a:txBody>
                    <a:bodyPr/>
                    <a:lstStyle/>
                    <a:p>
                      <a:pPr algn="ctr"/>
                      <a:r>
                        <a:rPr lang="en-AU" sz="1200" dirty="0"/>
                        <a:t>-</a:t>
                      </a:r>
                    </a:p>
                  </a:txBody>
                  <a:tcPr/>
                </a:tc>
                <a:tc>
                  <a:txBody>
                    <a:bodyPr/>
                    <a:lstStyle/>
                    <a:p>
                      <a:pPr algn="ctr"/>
                      <a:r>
                        <a:rPr lang="en-AU" sz="1200" dirty="0"/>
                        <a:t>4</a:t>
                      </a:r>
                    </a:p>
                  </a:txBody>
                  <a:tcPr>
                    <a:lnR w="57150" cap="flat" cmpd="sng" algn="ctr">
                      <a:solidFill>
                        <a:schemeClr val="bg1"/>
                      </a:solidFill>
                      <a:prstDash val="solid"/>
                      <a:round/>
                      <a:headEnd type="none" w="med" len="med"/>
                      <a:tailEnd type="none" w="med" len="med"/>
                    </a:lnR>
                  </a:tcPr>
                </a:tc>
                <a:tc>
                  <a:txBody>
                    <a:bodyPr/>
                    <a:lstStyle/>
                    <a:p>
                      <a:pPr algn="ctr"/>
                      <a:r>
                        <a:rPr lang="en-US" sz="1200" dirty="0"/>
                        <a:t>1</a:t>
                      </a:r>
                      <a:endParaRPr lang="en-AU" sz="1200" dirty="0"/>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9"/>
                  </a:ext>
                </a:extLst>
              </a:tr>
              <a:tr h="188019">
                <a:tc>
                  <a:txBody>
                    <a:bodyPr/>
                    <a:lstStyle/>
                    <a:p>
                      <a:r>
                        <a:rPr lang="en-US" sz="1200" dirty="0"/>
                        <a:t>Don’t Know</a:t>
                      </a:r>
                      <a:endParaRPr lang="en-AU" sz="1200" dirty="0"/>
                    </a:p>
                  </a:txBody>
                  <a:tcPr/>
                </a:tc>
                <a:tc>
                  <a:txBody>
                    <a:bodyPr/>
                    <a:lstStyle/>
                    <a:p>
                      <a:pPr algn="ctr"/>
                      <a:r>
                        <a:rPr lang="en-AU" sz="1200" dirty="0"/>
                        <a:t>49</a:t>
                      </a:r>
                    </a:p>
                  </a:txBody>
                  <a:tcPr/>
                </a:tc>
                <a:tc>
                  <a:txBody>
                    <a:bodyPr/>
                    <a:lstStyle/>
                    <a:p>
                      <a:pPr algn="ctr"/>
                      <a:r>
                        <a:rPr lang="en-AU" sz="1200" dirty="0"/>
                        <a:t>47</a:t>
                      </a:r>
                    </a:p>
                  </a:txBody>
                  <a:tcPr/>
                </a:tc>
                <a:tc>
                  <a:txBody>
                    <a:bodyPr/>
                    <a:lstStyle/>
                    <a:p>
                      <a:pPr algn="ctr"/>
                      <a:r>
                        <a:rPr lang="en-AU" sz="1200" dirty="0"/>
                        <a:t>56</a:t>
                      </a:r>
                    </a:p>
                  </a:txBody>
                  <a:tcPr/>
                </a:tc>
                <a:tc>
                  <a:txBody>
                    <a:bodyPr/>
                    <a:lstStyle/>
                    <a:p>
                      <a:pPr algn="ctr"/>
                      <a:r>
                        <a:rPr lang="en-AU" sz="1200" dirty="0"/>
                        <a:t>43</a:t>
                      </a:r>
                    </a:p>
                  </a:txBody>
                  <a:tcPr/>
                </a:tc>
                <a:tc>
                  <a:txBody>
                    <a:bodyPr/>
                    <a:lstStyle/>
                    <a:p>
                      <a:pPr algn="ctr"/>
                      <a:r>
                        <a:rPr lang="en-AU" sz="1200" dirty="0"/>
                        <a:t>48</a:t>
                      </a:r>
                    </a:p>
                  </a:txBody>
                  <a:tcPr>
                    <a:lnR w="57150" cap="flat" cmpd="sng" algn="ctr">
                      <a:solidFill>
                        <a:schemeClr val="bg1"/>
                      </a:solidFill>
                      <a:prstDash val="solid"/>
                      <a:round/>
                      <a:headEnd type="none" w="med" len="med"/>
                      <a:tailEnd type="none" w="med" len="med"/>
                    </a:lnR>
                  </a:tcPr>
                </a:tc>
                <a:tc>
                  <a:txBody>
                    <a:bodyPr/>
                    <a:lstStyle/>
                    <a:p>
                      <a:pPr algn="ctr"/>
                      <a:r>
                        <a:rPr lang="en-US" sz="1200" dirty="0"/>
                        <a:t>48</a:t>
                      </a:r>
                      <a:endParaRPr lang="en-AU" sz="1200" dirty="0"/>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10"/>
                  </a:ext>
                </a:extLst>
              </a:tr>
              <a:tr h="188019">
                <a:tc>
                  <a:txBody>
                    <a:bodyPr/>
                    <a:lstStyle/>
                    <a:p>
                      <a:r>
                        <a:rPr lang="en-US" sz="1200" dirty="0"/>
                        <a:t>Other</a:t>
                      </a:r>
                      <a:endParaRPr lang="en-AU" sz="1200" dirty="0"/>
                    </a:p>
                  </a:txBody>
                  <a:tcPr/>
                </a:tc>
                <a:tc>
                  <a:txBody>
                    <a:bodyPr/>
                    <a:lstStyle/>
                    <a:p>
                      <a:pPr algn="ctr"/>
                      <a:r>
                        <a:rPr lang="en-AU" sz="1200" dirty="0"/>
                        <a:t>6</a:t>
                      </a:r>
                    </a:p>
                  </a:txBody>
                  <a:tcPr/>
                </a:tc>
                <a:tc>
                  <a:txBody>
                    <a:bodyPr/>
                    <a:lstStyle/>
                    <a:p>
                      <a:pPr algn="ctr"/>
                      <a:r>
                        <a:rPr lang="en-AU" sz="1200" dirty="0"/>
                        <a:t>3</a:t>
                      </a:r>
                    </a:p>
                  </a:txBody>
                  <a:tcPr/>
                </a:tc>
                <a:tc>
                  <a:txBody>
                    <a:bodyPr/>
                    <a:lstStyle/>
                    <a:p>
                      <a:pPr algn="ctr"/>
                      <a:r>
                        <a:rPr lang="en-AU" sz="1200" dirty="0"/>
                        <a:t>8</a:t>
                      </a:r>
                    </a:p>
                  </a:txBody>
                  <a:tcPr/>
                </a:tc>
                <a:tc>
                  <a:txBody>
                    <a:bodyPr/>
                    <a:lstStyle/>
                    <a:p>
                      <a:pPr algn="ctr"/>
                      <a:r>
                        <a:rPr lang="en-AU" sz="1200" dirty="0"/>
                        <a:t>1</a:t>
                      </a:r>
                    </a:p>
                  </a:txBody>
                  <a:tcPr/>
                </a:tc>
                <a:tc>
                  <a:txBody>
                    <a:bodyPr/>
                    <a:lstStyle/>
                    <a:p>
                      <a:pPr algn="ctr"/>
                      <a:r>
                        <a:rPr lang="en-AU" sz="1200" dirty="0"/>
                        <a:t>16</a:t>
                      </a:r>
                    </a:p>
                  </a:txBody>
                  <a:tcPr>
                    <a:lnR w="57150" cap="flat" cmpd="sng" algn="ctr">
                      <a:solidFill>
                        <a:schemeClr val="bg1"/>
                      </a:solidFill>
                      <a:prstDash val="solid"/>
                      <a:round/>
                      <a:headEnd type="none" w="med" len="med"/>
                      <a:tailEnd type="none" w="med" len="med"/>
                    </a:lnR>
                  </a:tcPr>
                </a:tc>
                <a:tc>
                  <a:txBody>
                    <a:bodyPr/>
                    <a:lstStyle/>
                    <a:p>
                      <a:pPr algn="ctr"/>
                      <a:r>
                        <a:rPr lang="en-US" sz="1200" dirty="0"/>
                        <a:t>4</a:t>
                      </a:r>
                      <a:endParaRPr lang="en-AU" sz="1200" dirty="0"/>
                    </a:p>
                  </a:txBody>
                  <a:tcP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215602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Over half of SME respondents were aware that the distributor is responsible for maintaining poles and wires, responding to outages and interruptions and getting electricity to the business.</a:t>
            </a:r>
          </a:p>
          <a:p>
            <a:r>
              <a:rPr lang="en-AU" dirty="0"/>
              <a:t>Nearly one quarter were not aware of any distributor roles.</a:t>
            </a:r>
          </a:p>
        </p:txBody>
      </p:sp>
      <p:sp>
        <p:nvSpPr>
          <p:cNvPr id="3" name="Text Placeholder 2"/>
          <p:cNvSpPr>
            <a:spLocks noGrp="1"/>
          </p:cNvSpPr>
          <p:nvPr>
            <p:ph type="body" sz="quarter" idx="13"/>
          </p:nvPr>
        </p:nvSpPr>
        <p:spPr/>
        <p:txBody>
          <a:bodyPr/>
          <a:lstStyle/>
          <a:p>
            <a:r>
              <a:rPr lang="en-AU" dirty="0"/>
              <a:t>Q5. [insert distributor] is the electricity distributor for your business’s area. Which of the following roles were you aware that [insert distributor] did before today?</a:t>
            </a:r>
          </a:p>
          <a:p>
            <a:r>
              <a:rPr lang="en-AU" dirty="0"/>
              <a:t>Base: All respondents (n=201)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p:txBody>
          <a:bodyPr/>
          <a:lstStyle/>
          <a:p>
            <a:r>
              <a:rPr lang="en-US" dirty="0"/>
              <a:t>AWARENESS OF ROLES OF DISTRIBUTOR</a:t>
            </a:r>
            <a:endParaRPr lang="en-AU" dirty="0"/>
          </a:p>
        </p:txBody>
      </p:sp>
      <p:graphicFrame>
        <p:nvGraphicFramePr>
          <p:cNvPr id="8" name="Table 9">
            <a:extLst>
              <a:ext uri="{FF2B5EF4-FFF2-40B4-BE49-F238E27FC236}">
                <a16:creationId xmlns:a16="http://schemas.microsoft.com/office/drawing/2014/main" id="{E232A3B4-C114-432D-871E-3B2D2AFE460F}"/>
              </a:ext>
            </a:extLst>
          </p:cNvPr>
          <p:cNvGraphicFramePr>
            <a:graphicFrameLocks noGrp="1"/>
          </p:cNvGraphicFramePr>
          <p:nvPr>
            <p:ph sz="quarter" idx="14"/>
            <p:extLst>
              <p:ext uri="{D42A27DB-BD31-4B8C-83A1-F6EECF244321}">
                <p14:modId xmlns:p14="http://schemas.microsoft.com/office/powerpoint/2010/main" val="1499193244"/>
              </p:ext>
            </p:extLst>
          </p:nvPr>
        </p:nvGraphicFramePr>
        <p:xfrm>
          <a:off x="755470" y="1259082"/>
          <a:ext cx="8029109" cy="3981450"/>
        </p:xfrm>
        <a:graphic>
          <a:graphicData uri="http://schemas.openxmlformats.org/drawingml/2006/table">
            <a:tbl>
              <a:tblPr firstRow="1" bandRow="1">
                <a:tableStyleId>{5C22544A-7EE6-4342-B048-85BDC9FD1C3A}</a:tableStyleId>
              </a:tblPr>
              <a:tblGrid>
                <a:gridCol w="3078427">
                  <a:extLst>
                    <a:ext uri="{9D8B030D-6E8A-4147-A177-3AD203B41FA5}">
                      <a16:colId xmlns:a16="http://schemas.microsoft.com/office/drawing/2014/main" val="1422721784"/>
                    </a:ext>
                  </a:extLst>
                </a:gridCol>
                <a:gridCol w="803067">
                  <a:extLst>
                    <a:ext uri="{9D8B030D-6E8A-4147-A177-3AD203B41FA5}">
                      <a16:colId xmlns:a16="http://schemas.microsoft.com/office/drawing/2014/main" val="678511686"/>
                    </a:ext>
                  </a:extLst>
                </a:gridCol>
                <a:gridCol w="869991">
                  <a:extLst>
                    <a:ext uri="{9D8B030D-6E8A-4147-A177-3AD203B41FA5}">
                      <a16:colId xmlns:a16="http://schemas.microsoft.com/office/drawing/2014/main" val="3694672411"/>
                    </a:ext>
                  </a:extLst>
                </a:gridCol>
                <a:gridCol w="869991">
                  <a:extLst>
                    <a:ext uri="{9D8B030D-6E8A-4147-A177-3AD203B41FA5}">
                      <a16:colId xmlns:a16="http://schemas.microsoft.com/office/drawing/2014/main" val="20004"/>
                    </a:ext>
                  </a:extLst>
                </a:gridCol>
                <a:gridCol w="803067">
                  <a:extLst>
                    <a:ext uri="{9D8B030D-6E8A-4147-A177-3AD203B41FA5}">
                      <a16:colId xmlns:a16="http://schemas.microsoft.com/office/drawing/2014/main" val="38872410"/>
                    </a:ext>
                  </a:extLst>
                </a:gridCol>
                <a:gridCol w="802283">
                  <a:extLst>
                    <a:ext uri="{9D8B030D-6E8A-4147-A177-3AD203B41FA5}">
                      <a16:colId xmlns:a16="http://schemas.microsoft.com/office/drawing/2014/main" val="676715939"/>
                    </a:ext>
                  </a:extLst>
                </a:gridCol>
                <a:gridCol w="802283">
                  <a:extLst>
                    <a:ext uri="{9D8B030D-6E8A-4147-A177-3AD203B41FA5}">
                      <a16:colId xmlns:a16="http://schemas.microsoft.com/office/drawing/2014/main" val="1479282203"/>
                    </a:ext>
                  </a:extLst>
                </a:gridCol>
              </a:tblGrid>
              <a:tr h="370840">
                <a:tc>
                  <a:txBody>
                    <a:bodyPr/>
                    <a:lstStyle/>
                    <a:p>
                      <a:pPr algn="l" fontAlgn="b"/>
                      <a:r>
                        <a:rPr lang="en-GB" sz="1200" b="1" i="0" u="none" strike="noStrike" dirty="0">
                          <a:solidFill>
                            <a:srgbClr val="FAFAFC"/>
                          </a:solidFill>
                          <a:effectLst/>
                          <a:latin typeface="+mn-lt"/>
                        </a:rPr>
                        <a:t>Perceived roles</a:t>
                      </a:r>
                    </a:p>
                  </a:txBody>
                  <a:tcPr marL="36000" marR="36000" marT="36000" marB="36000" anchor="ctr"/>
                </a:tc>
                <a:tc>
                  <a:txBody>
                    <a:bodyPr/>
                    <a:lstStyle/>
                    <a:p>
                      <a:pPr algn="ctr"/>
                      <a:r>
                        <a:rPr lang="en-US" sz="1200" dirty="0"/>
                        <a:t>Total 2019</a:t>
                      </a:r>
                    </a:p>
                    <a:p>
                      <a:pPr algn="ctr"/>
                      <a:r>
                        <a:rPr lang="en-US" sz="1200" dirty="0"/>
                        <a:t>(n=201)</a:t>
                      </a:r>
                    </a:p>
                    <a:p>
                      <a:pPr algn="ctr"/>
                      <a:r>
                        <a:rPr lang="en-US" sz="1200" dirty="0"/>
                        <a:t>%</a:t>
                      </a:r>
                      <a:endParaRPr lang="en-AU" sz="1200" dirty="0"/>
                    </a:p>
                  </a:txBody>
                  <a:tcPr/>
                </a:tc>
                <a:tc>
                  <a:txBody>
                    <a:bodyPr/>
                    <a:lstStyle/>
                    <a:p>
                      <a:pPr algn="ctr"/>
                      <a:r>
                        <a:rPr lang="en-AU" sz="1200" dirty="0"/>
                        <a:t>Sole Trader</a:t>
                      </a:r>
                    </a:p>
                    <a:p>
                      <a:pPr algn="ctr"/>
                      <a:r>
                        <a:rPr lang="en-AU" sz="1200" dirty="0"/>
                        <a:t>(n=90)</a:t>
                      </a:r>
                      <a:endParaRPr lang="en-US" sz="1200" dirty="0"/>
                    </a:p>
                    <a:p>
                      <a:pPr marL="0" marR="0" lvl="0" indent="0" algn="ctr" defTabSz="863996" rtl="0" eaLnBrk="1" fontAlgn="auto" latinLnBrk="0" hangingPunct="1">
                        <a:lnSpc>
                          <a:spcPct val="100000"/>
                        </a:lnSpc>
                        <a:spcBef>
                          <a:spcPts val="0"/>
                        </a:spcBef>
                        <a:spcAft>
                          <a:spcPts val="0"/>
                        </a:spcAft>
                        <a:buClrTx/>
                        <a:buSzTx/>
                        <a:buFontTx/>
                        <a:buNone/>
                        <a:tabLst/>
                        <a:defRPr/>
                      </a:pPr>
                      <a:r>
                        <a:rPr lang="en-US" sz="1200" dirty="0"/>
                        <a:t>%</a:t>
                      </a:r>
                      <a:endParaRPr lang="en-AU" sz="1200" dirty="0"/>
                    </a:p>
                  </a:txBody>
                  <a:tcPr/>
                </a:tc>
                <a:tc>
                  <a:txBody>
                    <a:bodyPr/>
                    <a:lstStyle/>
                    <a:p>
                      <a:pPr algn="ctr"/>
                      <a:r>
                        <a:rPr lang="en-AU" sz="1200" dirty="0"/>
                        <a:t>1-4 Employees</a:t>
                      </a:r>
                      <a:r>
                        <a:rPr lang="en-AU" sz="1200" baseline="0" dirty="0"/>
                        <a:t> (n=39*)</a:t>
                      </a:r>
                      <a:endParaRPr lang="en-US" sz="1200" dirty="0"/>
                    </a:p>
                    <a:p>
                      <a:pPr marL="0" marR="0" lvl="0" indent="0" algn="ctr" defTabSz="863996" rtl="0" eaLnBrk="1" fontAlgn="auto" latinLnBrk="0" hangingPunct="1">
                        <a:lnSpc>
                          <a:spcPct val="100000"/>
                        </a:lnSpc>
                        <a:spcBef>
                          <a:spcPts val="0"/>
                        </a:spcBef>
                        <a:spcAft>
                          <a:spcPts val="0"/>
                        </a:spcAft>
                        <a:buClrTx/>
                        <a:buSzTx/>
                        <a:buFontTx/>
                        <a:buNone/>
                        <a:tabLst/>
                        <a:defRPr/>
                      </a:pPr>
                      <a:r>
                        <a:rPr lang="en-US" sz="1200" dirty="0"/>
                        <a:t>%</a:t>
                      </a:r>
                    </a:p>
                  </a:txBody>
                  <a:tcPr/>
                </a:tc>
                <a:tc>
                  <a:txBody>
                    <a:bodyPr/>
                    <a:lstStyle/>
                    <a:p>
                      <a:pPr algn="ctr"/>
                      <a:r>
                        <a:rPr lang="en-AU" sz="1200" dirty="0"/>
                        <a:t>5-19</a:t>
                      </a:r>
                      <a:r>
                        <a:rPr lang="en-AU" sz="1200" baseline="0" dirty="0"/>
                        <a:t> Employees (n=47*</a:t>
                      </a:r>
                      <a:r>
                        <a:rPr lang="en-US" sz="1200" dirty="0"/>
                        <a:t>)</a:t>
                      </a:r>
                    </a:p>
                    <a:p>
                      <a:pPr marL="0" marR="0" lvl="0" indent="0" algn="ctr" defTabSz="863996" rtl="0" eaLnBrk="1" fontAlgn="auto" latinLnBrk="0" hangingPunct="1">
                        <a:lnSpc>
                          <a:spcPct val="100000"/>
                        </a:lnSpc>
                        <a:spcBef>
                          <a:spcPts val="0"/>
                        </a:spcBef>
                        <a:spcAft>
                          <a:spcPts val="0"/>
                        </a:spcAft>
                        <a:buClrTx/>
                        <a:buSzTx/>
                        <a:buFontTx/>
                        <a:buNone/>
                        <a:tabLst/>
                        <a:defRPr/>
                      </a:pPr>
                      <a:r>
                        <a:rPr lang="en-US" sz="1200" dirty="0"/>
                        <a:t>%</a:t>
                      </a:r>
                      <a:endParaRPr lang="en-AU" sz="1200" dirty="0"/>
                    </a:p>
                  </a:txBody>
                  <a:tcPr/>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r>
                        <a:rPr lang="en-AU" sz="1200" dirty="0"/>
                        <a:t>20+ Employees (n=25*)</a:t>
                      </a:r>
                    </a:p>
                  </a:txBody>
                  <a:tcPr>
                    <a:lnR w="57150" cap="flat" cmpd="sng" algn="ctr">
                      <a:solidFill>
                        <a:schemeClr val="bg1"/>
                      </a:solidFill>
                      <a:prstDash val="solid"/>
                      <a:round/>
                      <a:headEnd type="none" w="med" len="med"/>
                      <a:tailEnd type="none" w="med" len="med"/>
                    </a:lnR>
                  </a:tcPr>
                </a:tc>
                <a:tc>
                  <a:txBody>
                    <a:bodyPr/>
                    <a:lstStyle/>
                    <a:p>
                      <a:pPr algn="ctr" fontAlgn="ctr"/>
                      <a:r>
                        <a:rPr lang="en-AU" sz="1200" b="1" i="0" u="none" strike="noStrike" dirty="0">
                          <a:solidFill>
                            <a:srgbClr val="FAFAFC"/>
                          </a:solidFill>
                          <a:effectLst/>
                          <a:latin typeface="+mn-lt"/>
                        </a:rPr>
                        <a:t>CitiPower Total</a:t>
                      </a:r>
                    </a:p>
                    <a:p>
                      <a:pPr algn="ctr" fontAlgn="ctr"/>
                      <a:r>
                        <a:rPr lang="en-AU" sz="1200" b="1" i="0" u="none" strike="noStrike" dirty="0">
                          <a:solidFill>
                            <a:srgbClr val="FAFAFC"/>
                          </a:solidFill>
                          <a:effectLst/>
                          <a:latin typeface="+mn-lt"/>
                        </a:rPr>
                        <a:t>2018</a:t>
                      </a:r>
                    </a:p>
                    <a:p>
                      <a:pPr algn="ctr" fontAlgn="ctr"/>
                      <a:r>
                        <a:rPr lang="en-AU" sz="1200" b="1" i="0" u="none" strike="noStrike" dirty="0">
                          <a:solidFill>
                            <a:srgbClr val="FAFAFC"/>
                          </a:solidFill>
                          <a:effectLst/>
                          <a:latin typeface="+mn-lt"/>
                        </a:rPr>
                        <a:t>(n=200)</a:t>
                      </a:r>
                    </a:p>
                    <a:p>
                      <a:pPr algn="ctr" fontAlgn="ctr"/>
                      <a:r>
                        <a:rPr lang="en-AU" sz="1200" b="1" i="0" u="none" strike="noStrike" dirty="0">
                          <a:solidFill>
                            <a:srgbClr val="FAFAFC"/>
                          </a:solidFill>
                          <a:effectLst/>
                          <a:latin typeface="+mn-lt"/>
                        </a:rPr>
                        <a:t>%</a:t>
                      </a:r>
                      <a:endParaRPr lang="en-GB" sz="1200" b="1" i="0" u="none" strike="noStrike" dirty="0">
                        <a:solidFill>
                          <a:srgbClr val="FAFAFC"/>
                        </a:solidFill>
                        <a:effectLst/>
                        <a:latin typeface="+mn-lt"/>
                      </a:endParaRPr>
                    </a:p>
                  </a:txBody>
                  <a:tcPr marL="36000" marR="36000" marT="36000" marB="36000" anchor="ct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2139611180"/>
                  </a:ext>
                </a:extLst>
              </a:tr>
              <a:tr h="370840">
                <a:tc>
                  <a:txBody>
                    <a:bodyPr/>
                    <a:lstStyle/>
                    <a:p>
                      <a:pPr algn="l" fontAlgn="t"/>
                      <a:r>
                        <a:rPr lang="en-AU" sz="1200" kern="1200" dirty="0">
                          <a:solidFill>
                            <a:schemeClr val="dk1"/>
                          </a:solidFill>
                          <a:latin typeface="+mn-lt"/>
                          <a:ea typeface="+mn-ea"/>
                          <a:cs typeface="+mn-cs"/>
                        </a:rPr>
                        <a:t>Responding to electricity outages and interruptions</a:t>
                      </a:r>
                    </a:p>
                  </a:txBody>
                  <a:tcPr marL="9525" marR="9525" marT="9525" marB="0" anchor="ctr"/>
                </a:tc>
                <a:tc>
                  <a:txBody>
                    <a:bodyPr/>
                    <a:lstStyle/>
                    <a:p>
                      <a:pPr algn="ctr"/>
                      <a:r>
                        <a:rPr lang="en-AU" sz="1200" kern="1200" dirty="0">
                          <a:solidFill>
                            <a:schemeClr val="dk1"/>
                          </a:solidFill>
                          <a:latin typeface="+mn-lt"/>
                          <a:ea typeface="+mn-ea"/>
                          <a:cs typeface="+mn-cs"/>
                        </a:rPr>
                        <a:t>57</a:t>
                      </a:r>
                    </a:p>
                  </a:txBody>
                  <a:tcPr anchor="ctr"/>
                </a:tc>
                <a:tc>
                  <a:txBody>
                    <a:bodyPr/>
                    <a:lstStyle/>
                    <a:p>
                      <a:pPr algn="ctr"/>
                      <a:r>
                        <a:rPr lang="en-AU" sz="1200" kern="1200" dirty="0">
                          <a:solidFill>
                            <a:schemeClr val="dk1"/>
                          </a:solidFill>
                          <a:latin typeface="+mn-lt"/>
                          <a:ea typeface="+mn-ea"/>
                          <a:cs typeface="+mn-cs"/>
                        </a:rPr>
                        <a:t>56</a:t>
                      </a:r>
                    </a:p>
                  </a:txBody>
                  <a:tcPr anchor="ctr"/>
                </a:tc>
                <a:tc>
                  <a:txBody>
                    <a:bodyPr/>
                    <a:lstStyle/>
                    <a:p>
                      <a:pPr algn="ctr"/>
                      <a:r>
                        <a:rPr lang="en-AU" sz="1200" kern="1200" dirty="0">
                          <a:solidFill>
                            <a:schemeClr val="dk1"/>
                          </a:solidFill>
                          <a:latin typeface="+mn-lt"/>
                          <a:ea typeface="+mn-ea"/>
                          <a:cs typeface="+mn-cs"/>
                        </a:rPr>
                        <a:t>64</a:t>
                      </a:r>
                    </a:p>
                  </a:txBody>
                  <a:tcPr anchor="ctr"/>
                </a:tc>
                <a:tc>
                  <a:txBody>
                    <a:bodyPr/>
                    <a:lstStyle/>
                    <a:p>
                      <a:pPr algn="ctr"/>
                      <a:r>
                        <a:rPr lang="en-AU" sz="1200" kern="1200" dirty="0">
                          <a:solidFill>
                            <a:schemeClr val="dk1"/>
                          </a:solidFill>
                          <a:latin typeface="+mn-lt"/>
                          <a:ea typeface="+mn-ea"/>
                          <a:cs typeface="+mn-cs"/>
                        </a:rPr>
                        <a:t>49</a:t>
                      </a:r>
                    </a:p>
                  </a:txBody>
                  <a:tcPr anchor="ctr"/>
                </a:tc>
                <a:tc>
                  <a:txBody>
                    <a:bodyPr/>
                    <a:lstStyle/>
                    <a:p>
                      <a:pPr algn="ctr"/>
                      <a:r>
                        <a:rPr lang="en-AU" sz="1200" kern="1200" dirty="0">
                          <a:solidFill>
                            <a:schemeClr val="dk1"/>
                          </a:solidFill>
                          <a:latin typeface="+mn-lt"/>
                          <a:ea typeface="+mn-ea"/>
                          <a:cs typeface="+mn-cs"/>
                        </a:rPr>
                        <a:t>44</a:t>
                      </a:r>
                    </a:p>
                  </a:txBody>
                  <a:tcPr anchor="ctr">
                    <a:lnR w="57150" cap="flat" cmpd="sng" algn="ctr">
                      <a:solidFill>
                        <a:schemeClr val="bg1"/>
                      </a:solidFill>
                      <a:prstDash val="solid"/>
                      <a:round/>
                      <a:headEnd type="none" w="med" len="med"/>
                      <a:tailEnd type="none" w="med" len="med"/>
                    </a:lnR>
                  </a:tcPr>
                </a:tc>
                <a:tc>
                  <a:txBody>
                    <a:bodyPr/>
                    <a:lstStyle/>
                    <a:p>
                      <a:pPr algn="ctr" fontAlgn="ctr"/>
                      <a:r>
                        <a:rPr lang="en-GB" sz="1200" kern="1200" dirty="0">
                          <a:solidFill>
                            <a:schemeClr val="dk1"/>
                          </a:solidFill>
                          <a:latin typeface="+mn-lt"/>
                          <a:ea typeface="+mn-ea"/>
                          <a:cs typeface="+mn-cs"/>
                        </a:rPr>
                        <a:t>66</a:t>
                      </a:r>
                    </a:p>
                  </a:txBody>
                  <a:tcPr marL="36000" marR="36000" marT="36000" marB="36000" anchor="ct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1"/>
                  </a:ext>
                </a:extLst>
              </a:tr>
              <a:tr h="370840">
                <a:tc>
                  <a:txBody>
                    <a:bodyPr/>
                    <a:lstStyle/>
                    <a:p>
                      <a:pPr algn="l" fontAlgn="t"/>
                      <a:r>
                        <a:rPr lang="en-AU" sz="1200" kern="1200" dirty="0">
                          <a:solidFill>
                            <a:schemeClr val="dk1"/>
                          </a:solidFill>
                          <a:latin typeface="+mn-lt"/>
                          <a:ea typeface="+mn-ea"/>
                          <a:cs typeface="+mn-cs"/>
                        </a:rPr>
                        <a:t>Maintaining electricity poles and wires</a:t>
                      </a:r>
                    </a:p>
                  </a:txBody>
                  <a:tcPr marL="9525" marR="9525" marT="9525" marB="0" anchor="ctr"/>
                </a:tc>
                <a:tc>
                  <a:txBody>
                    <a:bodyPr/>
                    <a:lstStyle/>
                    <a:p>
                      <a:pPr algn="ctr"/>
                      <a:r>
                        <a:rPr lang="en-AU" sz="1200" kern="1200" dirty="0">
                          <a:solidFill>
                            <a:schemeClr val="dk1"/>
                          </a:solidFill>
                          <a:latin typeface="+mn-lt"/>
                          <a:ea typeface="+mn-ea"/>
                          <a:cs typeface="+mn-cs"/>
                        </a:rPr>
                        <a:t>55</a:t>
                      </a:r>
                    </a:p>
                  </a:txBody>
                  <a:tcPr anchor="ctr"/>
                </a:tc>
                <a:tc>
                  <a:txBody>
                    <a:bodyPr/>
                    <a:lstStyle/>
                    <a:p>
                      <a:pPr algn="ctr"/>
                      <a:r>
                        <a:rPr lang="en-AU" sz="1200" kern="1200" dirty="0">
                          <a:solidFill>
                            <a:schemeClr val="dk1"/>
                          </a:solidFill>
                          <a:latin typeface="+mn-lt"/>
                          <a:ea typeface="+mn-ea"/>
                          <a:cs typeface="+mn-cs"/>
                        </a:rPr>
                        <a:t>57</a:t>
                      </a:r>
                    </a:p>
                  </a:txBody>
                  <a:tcPr anchor="ctr"/>
                </a:tc>
                <a:tc>
                  <a:txBody>
                    <a:bodyPr/>
                    <a:lstStyle/>
                    <a:p>
                      <a:pPr algn="ctr"/>
                      <a:r>
                        <a:rPr lang="en-AU" sz="1200" kern="1200" dirty="0">
                          <a:solidFill>
                            <a:schemeClr val="dk1"/>
                          </a:solidFill>
                          <a:latin typeface="+mn-lt"/>
                          <a:ea typeface="+mn-ea"/>
                          <a:cs typeface="+mn-cs"/>
                        </a:rPr>
                        <a:t>56</a:t>
                      </a:r>
                    </a:p>
                  </a:txBody>
                  <a:tcPr anchor="ctr"/>
                </a:tc>
                <a:tc>
                  <a:txBody>
                    <a:bodyPr/>
                    <a:lstStyle/>
                    <a:p>
                      <a:pPr algn="ctr"/>
                      <a:r>
                        <a:rPr lang="en-AU" sz="1200" kern="1200" dirty="0">
                          <a:solidFill>
                            <a:schemeClr val="dk1"/>
                          </a:solidFill>
                          <a:latin typeface="+mn-lt"/>
                          <a:ea typeface="+mn-ea"/>
                          <a:cs typeface="+mn-cs"/>
                        </a:rPr>
                        <a:t>49</a:t>
                      </a:r>
                    </a:p>
                  </a:txBody>
                  <a:tcPr anchor="ctr"/>
                </a:tc>
                <a:tc>
                  <a:txBody>
                    <a:bodyPr/>
                    <a:lstStyle/>
                    <a:p>
                      <a:pPr algn="ctr"/>
                      <a:r>
                        <a:rPr lang="en-AU" sz="1200" kern="1200" dirty="0">
                          <a:solidFill>
                            <a:schemeClr val="dk1"/>
                          </a:solidFill>
                          <a:latin typeface="+mn-lt"/>
                          <a:ea typeface="+mn-ea"/>
                          <a:cs typeface="+mn-cs"/>
                        </a:rPr>
                        <a:t>40</a:t>
                      </a:r>
                    </a:p>
                  </a:txBody>
                  <a:tcPr anchor="ctr">
                    <a:lnR w="57150" cap="flat" cmpd="sng" algn="ctr">
                      <a:solidFill>
                        <a:schemeClr val="bg1"/>
                      </a:solidFill>
                      <a:prstDash val="solid"/>
                      <a:round/>
                      <a:headEnd type="none" w="med" len="med"/>
                      <a:tailEnd type="none" w="med" len="med"/>
                    </a:lnR>
                  </a:tcPr>
                </a:tc>
                <a:tc>
                  <a:txBody>
                    <a:bodyPr/>
                    <a:lstStyle/>
                    <a:p>
                      <a:pPr algn="ctr" fontAlgn="ctr"/>
                      <a:r>
                        <a:rPr lang="en-GB" sz="1200" kern="1200" dirty="0">
                          <a:solidFill>
                            <a:schemeClr val="dk1"/>
                          </a:solidFill>
                          <a:latin typeface="+mn-lt"/>
                          <a:ea typeface="+mn-ea"/>
                          <a:cs typeface="+mn-cs"/>
                        </a:rPr>
                        <a:t>62</a:t>
                      </a:r>
                    </a:p>
                  </a:txBody>
                  <a:tcPr marL="36000" marR="36000" marT="36000" marB="36000" anchor="ct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2"/>
                  </a:ext>
                </a:extLst>
              </a:tr>
              <a:tr h="370840">
                <a:tc>
                  <a:txBody>
                    <a:bodyPr/>
                    <a:lstStyle/>
                    <a:p>
                      <a:pPr algn="l" fontAlgn="t"/>
                      <a:r>
                        <a:rPr lang="en-AU" sz="1200" kern="1200" dirty="0">
                          <a:solidFill>
                            <a:schemeClr val="dk1"/>
                          </a:solidFill>
                          <a:latin typeface="+mn-lt"/>
                          <a:ea typeface="+mn-ea"/>
                          <a:cs typeface="+mn-cs"/>
                        </a:rPr>
                        <a:t>Getting electricity to your business</a:t>
                      </a:r>
                    </a:p>
                  </a:txBody>
                  <a:tcPr marL="9525" marR="9525" marT="9525" marB="0" anchor="ctr"/>
                </a:tc>
                <a:tc>
                  <a:txBody>
                    <a:bodyPr/>
                    <a:lstStyle/>
                    <a:p>
                      <a:pPr algn="ctr"/>
                      <a:r>
                        <a:rPr lang="en-AU" sz="1200" kern="1200" dirty="0">
                          <a:solidFill>
                            <a:schemeClr val="dk1"/>
                          </a:solidFill>
                          <a:latin typeface="+mn-lt"/>
                          <a:ea typeface="+mn-ea"/>
                          <a:cs typeface="+mn-cs"/>
                        </a:rPr>
                        <a:t>54</a:t>
                      </a:r>
                    </a:p>
                  </a:txBody>
                  <a:tcPr anchor="ctr"/>
                </a:tc>
                <a:tc>
                  <a:txBody>
                    <a:bodyPr/>
                    <a:lstStyle/>
                    <a:p>
                      <a:pPr algn="ctr"/>
                      <a:r>
                        <a:rPr lang="en-AU" sz="1200" kern="1200" dirty="0">
                          <a:solidFill>
                            <a:schemeClr val="dk1"/>
                          </a:solidFill>
                          <a:latin typeface="+mn-lt"/>
                          <a:ea typeface="+mn-ea"/>
                          <a:cs typeface="+mn-cs"/>
                        </a:rPr>
                        <a:t>50</a:t>
                      </a:r>
                    </a:p>
                  </a:txBody>
                  <a:tcPr anchor="ctr"/>
                </a:tc>
                <a:tc>
                  <a:txBody>
                    <a:bodyPr/>
                    <a:lstStyle/>
                    <a:p>
                      <a:pPr algn="ctr"/>
                      <a:r>
                        <a:rPr lang="en-AU" sz="1200" kern="1200" dirty="0">
                          <a:solidFill>
                            <a:schemeClr val="dk1"/>
                          </a:solidFill>
                          <a:latin typeface="+mn-lt"/>
                          <a:ea typeface="+mn-ea"/>
                          <a:cs typeface="+mn-cs"/>
                        </a:rPr>
                        <a:t>64</a:t>
                      </a:r>
                    </a:p>
                  </a:txBody>
                  <a:tcPr anchor="ctr"/>
                </a:tc>
                <a:tc>
                  <a:txBody>
                    <a:bodyPr/>
                    <a:lstStyle/>
                    <a:p>
                      <a:pPr algn="ctr"/>
                      <a:r>
                        <a:rPr lang="en-AU" sz="1200" kern="1200" dirty="0">
                          <a:solidFill>
                            <a:schemeClr val="dk1"/>
                          </a:solidFill>
                          <a:latin typeface="+mn-lt"/>
                          <a:ea typeface="+mn-ea"/>
                          <a:cs typeface="+mn-cs"/>
                        </a:rPr>
                        <a:t>53</a:t>
                      </a:r>
                    </a:p>
                  </a:txBody>
                  <a:tcPr anchor="ctr"/>
                </a:tc>
                <a:tc>
                  <a:txBody>
                    <a:bodyPr/>
                    <a:lstStyle/>
                    <a:p>
                      <a:pPr algn="ctr"/>
                      <a:r>
                        <a:rPr lang="en-AU" sz="1200" kern="1200" dirty="0">
                          <a:solidFill>
                            <a:schemeClr val="dk1"/>
                          </a:solidFill>
                          <a:latin typeface="+mn-lt"/>
                          <a:ea typeface="+mn-ea"/>
                          <a:cs typeface="+mn-cs"/>
                        </a:rPr>
                        <a:t>68</a:t>
                      </a:r>
                    </a:p>
                  </a:txBody>
                  <a:tcPr anchor="ctr">
                    <a:lnR w="57150" cap="flat" cmpd="sng" algn="ctr">
                      <a:solidFill>
                        <a:schemeClr val="bg1"/>
                      </a:solidFill>
                      <a:prstDash val="solid"/>
                      <a:round/>
                      <a:headEnd type="none" w="med" len="med"/>
                      <a:tailEnd type="none" w="med" len="med"/>
                    </a:lnR>
                  </a:tcPr>
                </a:tc>
                <a:tc>
                  <a:txBody>
                    <a:bodyPr/>
                    <a:lstStyle/>
                    <a:p>
                      <a:pPr algn="ctr" fontAlgn="ctr"/>
                      <a:r>
                        <a:rPr lang="en-GB" sz="1200" kern="1200" dirty="0">
                          <a:solidFill>
                            <a:schemeClr val="dk1"/>
                          </a:solidFill>
                          <a:latin typeface="+mn-lt"/>
                          <a:ea typeface="+mn-ea"/>
                          <a:cs typeface="+mn-cs"/>
                        </a:rPr>
                        <a:t>57</a:t>
                      </a:r>
                    </a:p>
                  </a:txBody>
                  <a:tcPr marL="36000" marR="36000" marT="36000" marB="36000" anchor="ct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3"/>
                  </a:ext>
                </a:extLst>
              </a:tr>
              <a:tr h="370840">
                <a:tc>
                  <a:txBody>
                    <a:bodyPr/>
                    <a:lstStyle/>
                    <a:p>
                      <a:pPr algn="l" fontAlgn="t"/>
                      <a:r>
                        <a:rPr lang="en-AU" sz="1200" kern="1200" dirty="0">
                          <a:solidFill>
                            <a:schemeClr val="dk1"/>
                          </a:solidFill>
                          <a:latin typeface="+mn-lt"/>
                          <a:ea typeface="+mn-ea"/>
                          <a:cs typeface="+mn-cs"/>
                        </a:rPr>
                        <a:t>Maintaining and operating street lighting</a:t>
                      </a:r>
                    </a:p>
                  </a:txBody>
                  <a:tcPr marL="9525" marR="9525" marT="9525" marB="0" anchor="ctr"/>
                </a:tc>
                <a:tc>
                  <a:txBody>
                    <a:bodyPr/>
                    <a:lstStyle/>
                    <a:p>
                      <a:pPr algn="ctr"/>
                      <a:r>
                        <a:rPr lang="en-AU" sz="1200" kern="1200" dirty="0">
                          <a:solidFill>
                            <a:schemeClr val="dk1"/>
                          </a:solidFill>
                          <a:latin typeface="+mn-lt"/>
                          <a:ea typeface="+mn-ea"/>
                          <a:cs typeface="+mn-cs"/>
                        </a:rPr>
                        <a:t>50</a:t>
                      </a:r>
                    </a:p>
                  </a:txBody>
                  <a:tcPr anchor="ctr"/>
                </a:tc>
                <a:tc>
                  <a:txBody>
                    <a:bodyPr/>
                    <a:lstStyle/>
                    <a:p>
                      <a:pPr algn="ctr"/>
                      <a:r>
                        <a:rPr lang="en-AU" sz="1200" kern="1200" dirty="0">
                          <a:solidFill>
                            <a:schemeClr val="dk1"/>
                          </a:solidFill>
                          <a:latin typeface="+mn-lt"/>
                          <a:ea typeface="+mn-ea"/>
                          <a:cs typeface="+mn-cs"/>
                        </a:rPr>
                        <a:t>54</a:t>
                      </a:r>
                    </a:p>
                  </a:txBody>
                  <a:tcPr anchor="ctr"/>
                </a:tc>
                <a:tc>
                  <a:txBody>
                    <a:bodyPr/>
                    <a:lstStyle/>
                    <a:p>
                      <a:pPr algn="ctr"/>
                      <a:r>
                        <a:rPr lang="en-AU" sz="1200" kern="1200" dirty="0">
                          <a:solidFill>
                            <a:schemeClr val="dk1"/>
                          </a:solidFill>
                          <a:latin typeface="+mn-lt"/>
                          <a:ea typeface="+mn-ea"/>
                          <a:cs typeface="+mn-cs"/>
                        </a:rPr>
                        <a:t>46</a:t>
                      </a:r>
                    </a:p>
                  </a:txBody>
                  <a:tcPr anchor="ctr"/>
                </a:tc>
                <a:tc>
                  <a:txBody>
                    <a:bodyPr/>
                    <a:lstStyle/>
                    <a:p>
                      <a:pPr algn="ctr"/>
                      <a:r>
                        <a:rPr lang="en-AU" sz="1200" b="1" kern="1200" dirty="0">
                          <a:solidFill>
                            <a:srgbClr val="FF0000"/>
                          </a:solidFill>
                          <a:latin typeface="+mn-lt"/>
                          <a:ea typeface="+mn-ea"/>
                          <a:cs typeface="+mn-cs"/>
                        </a:rPr>
                        <a:t>32</a:t>
                      </a:r>
                    </a:p>
                  </a:txBody>
                  <a:tcPr anchor="ctr"/>
                </a:tc>
                <a:tc>
                  <a:txBody>
                    <a:bodyPr/>
                    <a:lstStyle/>
                    <a:p>
                      <a:pPr algn="ctr"/>
                      <a:r>
                        <a:rPr lang="en-AU" sz="1200" b="1" kern="1200" dirty="0">
                          <a:solidFill>
                            <a:srgbClr val="FF0000"/>
                          </a:solidFill>
                          <a:latin typeface="+mn-lt"/>
                          <a:ea typeface="+mn-ea"/>
                          <a:cs typeface="+mn-cs"/>
                        </a:rPr>
                        <a:t>28</a:t>
                      </a:r>
                    </a:p>
                  </a:txBody>
                  <a:tcPr anchor="ctr">
                    <a:lnR w="57150" cap="flat" cmpd="sng" algn="ctr">
                      <a:solidFill>
                        <a:schemeClr val="bg1"/>
                      </a:solidFill>
                      <a:prstDash val="solid"/>
                      <a:round/>
                      <a:headEnd type="none" w="med" len="med"/>
                      <a:tailEnd type="none" w="med" len="med"/>
                    </a:lnR>
                  </a:tcPr>
                </a:tc>
                <a:tc>
                  <a:txBody>
                    <a:bodyPr/>
                    <a:lstStyle/>
                    <a:p>
                      <a:pPr algn="ctr" fontAlgn="ctr"/>
                      <a:r>
                        <a:rPr lang="en-GB" sz="1200" kern="1200" dirty="0">
                          <a:solidFill>
                            <a:schemeClr val="dk1"/>
                          </a:solidFill>
                          <a:latin typeface="+mn-lt"/>
                          <a:ea typeface="+mn-ea"/>
                          <a:cs typeface="+mn-cs"/>
                        </a:rPr>
                        <a:t>46</a:t>
                      </a:r>
                    </a:p>
                  </a:txBody>
                  <a:tcPr marL="36000" marR="36000" marT="36000" marB="36000" anchor="ct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5"/>
                  </a:ext>
                </a:extLst>
              </a:tr>
              <a:tr h="370840">
                <a:tc>
                  <a:txBody>
                    <a:bodyPr/>
                    <a:lstStyle/>
                    <a:p>
                      <a:pPr algn="l" fontAlgn="t"/>
                      <a:r>
                        <a:rPr lang="en-AU" sz="1200" kern="1200" dirty="0">
                          <a:solidFill>
                            <a:schemeClr val="dk1"/>
                          </a:solidFill>
                          <a:latin typeface="+mn-lt"/>
                          <a:ea typeface="+mn-ea"/>
                          <a:cs typeface="+mn-cs"/>
                        </a:rPr>
                        <a:t>Connecting electricity to new businesses</a:t>
                      </a:r>
                    </a:p>
                  </a:txBody>
                  <a:tcPr marL="9525" marR="9525" marT="9525" marB="0" anchor="ctr"/>
                </a:tc>
                <a:tc>
                  <a:txBody>
                    <a:bodyPr/>
                    <a:lstStyle/>
                    <a:p>
                      <a:pPr algn="ctr"/>
                      <a:r>
                        <a:rPr lang="en-AU" sz="1200" kern="1200" dirty="0">
                          <a:solidFill>
                            <a:schemeClr val="dk1"/>
                          </a:solidFill>
                          <a:latin typeface="+mn-lt"/>
                          <a:ea typeface="+mn-ea"/>
                          <a:cs typeface="+mn-cs"/>
                        </a:rPr>
                        <a:t>44</a:t>
                      </a:r>
                    </a:p>
                  </a:txBody>
                  <a:tcPr anchor="ctr"/>
                </a:tc>
                <a:tc>
                  <a:txBody>
                    <a:bodyPr/>
                    <a:lstStyle/>
                    <a:p>
                      <a:pPr algn="ctr"/>
                      <a:r>
                        <a:rPr lang="en-AU" sz="1200" kern="1200" dirty="0">
                          <a:solidFill>
                            <a:schemeClr val="dk1"/>
                          </a:solidFill>
                          <a:latin typeface="+mn-lt"/>
                          <a:ea typeface="+mn-ea"/>
                          <a:cs typeface="+mn-cs"/>
                        </a:rPr>
                        <a:t>42</a:t>
                      </a:r>
                    </a:p>
                  </a:txBody>
                  <a:tcPr anchor="ctr"/>
                </a:tc>
                <a:tc>
                  <a:txBody>
                    <a:bodyPr/>
                    <a:lstStyle/>
                    <a:p>
                      <a:pPr algn="ctr"/>
                      <a:r>
                        <a:rPr lang="en-AU" sz="1200" kern="1200" dirty="0">
                          <a:solidFill>
                            <a:schemeClr val="dk1"/>
                          </a:solidFill>
                          <a:latin typeface="+mn-lt"/>
                          <a:ea typeface="+mn-ea"/>
                          <a:cs typeface="+mn-cs"/>
                        </a:rPr>
                        <a:t>49</a:t>
                      </a:r>
                    </a:p>
                  </a:txBody>
                  <a:tcPr anchor="ctr"/>
                </a:tc>
                <a:tc>
                  <a:txBody>
                    <a:bodyPr/>
                    <a:lstStyle/>
                    <a:p>
                      <a:pPr algn="ctr"/>
                      <a:r>
                        <a:rPr lang="en-AU" sz="1200" kern="1200" dirty="0">
                          <a:solidFill>
                            <a:schemeClr val="dk1"/>
                          </a:solidFill>
                          <a:latin typeface="+mn-lt"/>
                          <a:ea typeface="+mn-ea"/>
                          <a:cs typeface="+mn-cs"/>
                        </a:rPr>
                        <a:t>45</a:t>
                      </a:r>
                    </a:p>
                  </a:txBody>
                  <a:tcPr anchor="ctr"/>
                </a:tc>
                <a:tc>
                  <a:txBody>
                    <a:bodyPr/>
                    <a:lstStyle/>
                    <a:p>
                      <a:pPr algn="ctr"/>
                      <a:r>
                        <a:rPr lang="en-AU" sz="1200" kern="1200" dirty="0">
                          <a:solidFill>
                            <a:schemeClr val="dk1"/>
                          </a:solidFill>
                          <a:latin typeface="+mn-lt"/>
                          <a:ea typeface="+mn-ea"/>
                          <a:cs typeface="+mn-cs"/>
                        </a:rPr>
                        <a:t>52</a:t>
                      </a:r>
                    </a:p>
                  </a:txBody>
                  <a:tcPr anchor="ctr">
                    <a:lnR w="57150" cap="flat" cmpd="sng" algn="ctr">
                      <a:solidFill>
                        <a:schemeClr val="bg1"/>
                      </a:solidFill>
                      <a:prstDash val="solid"/>
                      <a:round/>
                      <a:headEnd type="none" w="med" len="med"/>
                      <a:tailEnd type="none" w="med" len="med"/>
                    </a:lnR>
                  </a:tcPr>
                </a:tc>
                <a:tc>
                  <a:txBody>
                    <a:bodyPr/>
                    <a:lstStyle/>
                    <a:p>
                      <a:pPr algn="ctr" fontAlgn="ctr"/>
                      <a:r>
                        <a:rPr lang="en-GB" sz="1200" kern="1200" dirty="0">
                          <a:solidFill>
                            <a:schemeClr val="dk1"/>
                          </a:solidFill>
                          <a:latin typeface="+mn-lt"/>
                          <a:ea typeface="+mn-ea"/>
                          <a:cs typeface="+mn-cs"/>
                        </a:rPr>
                        <a:t>48</a:t>
                      </a:r>
                    </a:p>
                  </a:txBody>
                  <a:tcPr marL="36000" marR="36000" marT="36000" marB="36000" anchor="ct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442398726"/>
                  </a:ext>
                </a:extLst>
              </a:tr>
              <a:tr h="370840">
                <a:tc>
                  <a:txBody>
                    <a:bodyPr/>
                    <a:lstStyle/>
                    <a:p>
                      <a:pPr algn="l" fontAlgn="t"/>
                      <a:r>
                        <a:rPr lang="en-AU" sz="1200" kern="1200" dirty="0">
                          <a:solidFill>
                            <a:schemeClr val="dk1"/>
                          </a:solidFill>
                          <a:latin typeface="+mn-lt"/>
                          <a:ea typeface="+mn-ea"/>
                          <a:cs typeface="+mn-cs"/>
                        </a:rPr>
                        <a:t>Trimming vegetation around powerlines</a:t>
                      </a:r>
                    </a:p>
                  </a:txBody>
                  <a:tcPr marL="9525" marR="9525" marT="9525" marB="0" anchor="ctr"/>
                </a:tc>
                <a:tc>
                  <a:txBody>
                    <a:bodyPr/>
                    <a:lstStyle/>
                    <a:p>
                      <a:pPr algn="ctr"/>
                      <a:r>
                        <a:rPr lang="en-AU" sz="1200" kern="1200" dirty="0">
                          <a:solidFill>
                            <a:schemeClr val="dk1"/>
                          </a:solidFill>
                          <a:latin typeface="+mn-lt"/>
                          <a:ea typeface="+mn-ea"/>
                          <a:cs typeface="+mn-cs"/>
                        </a:rPr>
                        <a:t>42</a:t>
                      </a:r>
                    </a:p>
                  </a:txBody>
                  <a:tcPr anchor="ctr"/>
                </a:tc>
                <a:tc>
                  <a:txBody>
                    <a:bodyPr/>
                    <a:lstStyle/>
                    <a:p>
                      <a:pPr algn="ctr"/>
                      <a:r>
                        <a:rPr lang="en-AU" sz="1200" kern="1200" dirty="0">
                          <a:solidFill>
                            <a:schemeClr val="dk1"/>
                          </a:solidFill>
                          <a:latin typeface="+mn-lt"/>
                          <a:ea typeface="+mn-ea"/>
                          <a:cs typeface="+mn-cs"/>
                        </a:rPr>
                        <a:t>46</a:t>
                      </a:r>
                    </a:p>
                  </a:txBody>
                  <a:tcPr anchor="ctr"/>
                </a:tc>
                <a:tc>
                  <a:txBody>
                    <a:bodyPr/>
                    <a:lstStyle/>
                    <a:p>
                      <a:pPr algn="ctr"/>
                      <a:r>
                        <a:rPr lang="en-AU" sz="1200" kern="1200" dirty="0">
                          <a:solidFill>
                            <a:schemeClr val="dk1"/>
                          </a:solidFill>
                          <a:latin typeface="+mn-lt"/>
                          <a:ea typeface="+mn-ea"/>
                          <a:cs typeface="+mn-cs"/>
                        </a:rPr>
                        <a:t>44</a:t>
                      </a:r>
                    </a:p>
                  </a:txBody>
                  <a:tcPr anchor="ctr"/>
                </a:tc>
                <a:tc>
                  <a:txBody>
                    <a:bodyPr/>
                    <a:lstStyle/>
                    <a:p>
                      <a:pPr algn="ctr"/>
                      <a:r>
                        <a:rPr lang="en-AU" sz="1200" b="1" kern="1200" dirty="0">
                          <a:solidFill>
                            <a:srgbClr val="FF0000"/>
                          </a:solidFill>
                          <a:latin typeface="+mn-lt"/>
                          <a:ea typeface="+mn-ea"/>
                          <a:cs typeface="+mn-cs"/>
                        </a:rPr>
                        <a:t>15</a:t>
                      </a:r>
                    </a:p>
                  </a:txBody>
                  <a:tcPr anchor="ctr"/>
                </a:tc>
                <a:tc>
                  <a:txBody>
                    <a:bodyPr/>
                    <a:lstStyle/>
                    <a:p>
                      <a:pPr algn="ctr"/>
                      <a:r>
                        <a:rPr lang="en-AU" sz="1200" b="1" kern="1200" dirty="0">
                          <a:solidFill>
                            <a:srgbClr val="FF0000"/>
                          </a:solidFill>
                          <a:latin typeface="+mn-lt"/>
                          <a:ea typeface="+mn-ea"/>
                          <a:cs typeface="+mn-cs"/>
                        </a:rPr>
                        <a:t>20</a:t>
                      </a:r>
                    </a:p>
                  </a:txBody>
                  <a:tcPr anchor="ctr">
                    <a:lnR w="57150" cap="flat" cmpd="sng" algn="ctr">
                      <a:solidFill>
                        <a:schemeClr val="bg1"/>
                      </a:solidFill>
                      <a:prstDash val="solid"/>
                      <a:round/>
                      <a:headEnd type="none" w="med" len="med"/>
                      <a:tailEnd type="none" w="med" len="med"/>
                    </a:lnR>
                  </a:tcPr>
                </a:tc>
                <a:tc>
                  <a:txBody>
                    <a:bodyPr/>
                    <a:lstStyle/>
                    <a:p>
                      <a:pPr algn="ctr" fontAlgn="ctr"/>
                      <a:r>
                        <a:rPr lang="en-GB" sz="1200" kern="1200" dirty="0">
                          <a:solidFill>
                            <a:schemeClr val="dk1"/>
                          </a:solidFill>
                          <a:latin typeface="+mn-lt"/>
                          <a:ea typeface="+mn-ea"/>
                          <a:cs typeface="+mn-cs"/>
                        </a:rPr>
                        <a:t>44</a:t>
                      </a:r>
                    </a:p>
                  </a:txBody>
                  <a:tcPr marL="36000" marR="36000" marT="36000" marB="36000" anchor="ct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4159321251"/>
                  </a:ext>
                </a:extLst>
              </a:tr>
              <a:tr h="370840">
                <a:tc>
                  <a:txBody>
                    <a:bodyPr/>
                    <a:lstStyle/>
                    <a:p>
                      <a:pPr algn="l" fontAlgn="t"/>
                      <a:r>
                        <a:rPr lang="en-AU" sz="1200" kern="1200" dirty="0">
                          <a:solidFill>
                            <a:schemeClr val="dk1"/>
                          </a:solidFill>
                          <a:latin typeface="+mn-lt"/>
                          <a:ea typeface="+mn-ea"/>
                          <a:cs typeface="+mn-cs"/>
                        </a:rPr>
                        <a:t>Long term planning to ensure a resilient electricity supply</a:t>
                      </a:r>
                    </a:p>
                  </a:txBody>
                  <a:tcPr marL="9525" marR="9525" marT="9525" marB="0" anchor="ctr"/>
                </a:tc>
                <a:tc>
                  <a:txBody>
                    <a:bodyPr/>
                    <a:lstStyle/>
                    <a:p>
                      <a:pPr algn="ctr"/>
                      <a:r>
                        <a:rPr lang="en-AU" sz="1200" kern="1200" dirty="0">
                          <a:solidFill>
                            <a:schemeClr val="dk1"/>
                          </a:solidFill>
                          <a:latin typeface="+mn-lt"/>
                          <a:ea typeface="+mn-ea"/>
                          <a:cs typeface="+mn-cs"/>
                        </a:rPr>
                        <a:t>41</a:t>
                      </a:r>
                    </a:p>
                  </a:txBody>
                  <a:tcPr anchor="ctr"/>
                </a:tc>
                <a:tc>
                  <a:txBody>
                    <a:bodyPr/>
                    <a:lstStyle/>
                    <a:p>
                      <a:pPr algn="ctr"/>
                      <a:r>
                        <a:rPr lang="en-AU" sz="1200" kern="1200" dirty="0">
                          <a:solidFill>
                            <a:schemeClr val="dk1"/>
                          </a:solidFill>
                          <a:latin typeface="+mn-lt"/>
                          <a:ea typeface="+mn-ea"/>
                          <a:cs typeface="+mn-cs"/>
                        </a:rPr>
                        <a:t>43</a:t>
                      </a:r>
                    </a:p>
                  </a:txBody>
                  <a:tcPr anchor="ctr"/>
                </a:tc>
                <a:tc>
                  <a:txBody>
                    <a:bodyPr/>
                    <a:lstStyle/>
                    <a:p>
                      <a:pPr algn="ctr"/>
                      <a:r>
                        <a:rPr lang="en-AU" sz="1200" kern="1200" dirty="0">
                          <a:solidFill>
                            <a:schemeClr val="dk1"/>
                          </a:solidFill>
                          <a:latin typeface="+mn-lt"/>
                          <a:ea typeface="+mn-ea"/>
                          <a:cs typeface="+mn-cs"/>
                        </a:rPr>
                        <a:t>41</a:t>
                      </a:r>
                    </a:p>
                  </a:txBody>
                  <a:tcPr anchor="ctr"/>
                </a:tc>
                <a:tc>
                  <a:txBody>
                    <a:bodyPr/>
                    <a:lstStyle/>
                    <a:p>
                      <a:pPr algn="ctr"/>
                      <a:r>
                        <a:rPr lang="en-AU" sz="1200" kern="1200" dirty="0">
                          <a:solidFill>
                            <a:schemeClr val="dk1"/>
                          </a:solidFill>
                          <a:latin typeface="+mn-lt"/>
                          <a:ea typeface="+mn-ea"/>
                          <a:cs typeface="+mn-cs"/>
                        </a:rPr>
                        <a:t>34</a:t>
                      </a:r>
                    </a:p>
                  </a:txBody>
                  <a:tcPr anchor="ctr"/>
                </a:tc>
                <a:tc>
                  <a:txBody>
                    <a:bodyPr/>
                    <a:lstStyle/>
                    <a:p>
                      <a:pPr algn="ctr"/>
                      <a:r>
                        <a:rPr lang="en-AU" sz="1200" kern="1200" dirty="0">
                          <a:solidFill>
                            <a:schemeClr val="dk1"/>
                          </a:solidFill>
                          <a:latin typeface="+mn-lt"/>
                          <a:ea typeface="+mn-ea"/>
                          <a:cs typeface="+mn-cs"/>
                        </a:rPr>
                        <a:t>44</a:t>
                      </a:r>
                    </a:p>
                  </a:txBody>
                  <a:tcPr anchor="ctr">
                    <a:lnR w="57150" cap="flat" cmpd="sng" algn="ctr">
                      <a:solidFill>
                        <a:schemeClr val="bg1"/>
                      </a:solidFill>
                      <a:prstDash val="solid"/>
                      <a:round/>
                      <a:headEnd type="none" w="med" len="med"/>
                      <a:tailEnd type="none" w="med" len="med"/>
                    </a:lnR>
                  </a:tcPr>
                </a:tc>
                <a:tc>
                  <a:txBody>
                    <a:bodyPr/>
                    <a:lstStyle/>
                    <a:p>
                      <a:pPr algn="ctr" fontAlgn="ctr"/>
                      <a:r>
                        <a:rPr lang="en-GB" sz="1200" kern="1200" dirty="0">
                          <a:solidFill>
                            <a:schemeClr val="dk1"/>
                          </a:solidFill>
                          <a:latin typeface="+mn-lt"/>
                          <a:ea typeface="+mn-ea"/>
                          <a:cs typeface="+mn-cs"/>
                        </a:rPr>
                        <a:t>40</a:t>
                      </a:r>
                    </a:p>
                  </a:txBody>
                  <a:tcPr marL="36000" marR="36000" marT="36000" marB="36000" anchor="ct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10007"/>
                  </a:ext>
                </a:extLst>
              </a:tr>
              <a:tr h="370840">
                <a:tc>
                  <a:txBody>
                    <a:bodyPr/>
                    <a:lstStyle/>
                    <a:p>
                      <a:pPr algn="l" fontAlgn="ctr"/>
                      <a:r>
                        <a:rPr lang="en-AU" sz="1200" kern="1200" dirty="0">
                          <a:solidFill>
                            <a:schemeClr val="dk1"/>
                          </a:solidFill>
                          <a:latin typeface="+mn-lt"/>
                          <a:ea typeface="+mn-ea"/>
                          <a:cs typeface="+mn-cs"/>
                        </a:rPr>
                        <a:t>None of the above</a:t>
                      </a:r>
                    </a:p>
                  </a:txBody>
                  <a:tcPr marL="9525" marR="9525" marT="9525" marB="0" anchor="ctr"/>
                </a:tc>
                <a:tc>
                  <a:txBody>
                    <a:bodyPr/>
                    <a:lstStyle/>
                    <a:p>
                      <a:pPr algn="ctr"/>
                      <a:r>
                        <a:rPr lang="en-AU" sz="1200" kern="1200" dirty="0">
                          <a:solidFill>
                            <a:schemeClr val="dk1"/>
                          </a:solidFill>
                          <a:latin typeface="+mn-lt"/>
                          <a:ea typeface="+mn-ea"/>
                          <a:cs typeface="+mn-cs"/>
                        </a:rPr>
                        <a:t>24</a:t>
                      </a:r>
                    </a:p>
                  </a:txBody>
                  <a:tcPr anchor="ctr"/>
                </a:tc>
                <a:tc>
                  <a:txBody>
                    <a:bodyPr/>
                    <a:lstStyle/>
                    <a:p>
                      <a:pPr algn="ctr"/>
                      <a:r>
                        <a:rPr lang="en-AU" sz="1200" kern="1200" dirty="0">
                          <a:solidFill>
                            <a:schemeClr val="dk1"/>
                          </a:solidFill>
                          <a:latin typeface="+mn-lt"/>
                          <a:ea typeface="+mn-ea"/>
                          <a:cs typeface="+mn-cs"/>
                        </a:rPr>
                        <a:t>30</a:t>
                      </a:r>
                    </a:p>
                  </a:txBody>
                  <a:tcPr anchor="ctr"/>
                </a:tc>
                <a:tc>
                  <a:txBody>
                    <a:bodyPr/>
                    <a:lstStyle/>
                    <a:p>
                      <a:pPr algn="ctr"/>
                      <a:r>
                        <a:rPr lang="en-AU" sz="1200" kern="1200" dirty="0">
                          <a:solidFill>
                            <a:schemeClr val="dk1"/>
                          </a:solidFill>
                          <a:latin typeface="+mn-lt"/>
                          <a:ea typeface="+mn-ea"/>
                          <a:cs typeface="+mn-cs"/>
                        </a:rPr>
                        <a:t>13</a:t>
                      </a:r>
                    </a:p>
                  </a:txBody>
                  <a:tcPr anchor="ctr"/>
                </a:tc>
                <a:tc>
                  <a:txBody>
                    <a:bodyPr/>
                    <a:lstStyle/>
                    <a:p>
                      <a:pPr algn="ctr"/>
                      <a:r>
                        <a:rPr lang="en-AU" sz="1200" b="1" kern="1200" dirty="0">
                          <a:solidFill>
                            <a:srgbClr val="FF0000"/>
                          </a:solidFill>
                          <a:latin typeface="+mn-lt"/>
                          <a:ea typeface="+mn-ea"/>
                          <a:cs typeface="+mn-cs"/>
                        </a:rPr>
                        <a:t>6</a:t>
                      </a:r>
                    </a:p>
                  </a:txBody>
                  <a:tcPr anchor="ctr"/>
                </a:tc>
                <a:tc>
                  <a:txBody>
                    <a:bodyPr/>
                    <a:lstStyle/>
                    <a:p>
                      <a:pPr algn="ctr"/>
                      <a:r>
                        <a:rPr lang="en-AU" sz="1200" kern="1200" dirty="0">
                          <a:solidFill>
                            <a:schemeClr val="dk1"/>
                          </a:solidFill>
                          <a:latin typeface="+mn-lt"/>
                          <a:ea typeface="+mn-ea"/>
                          <a:cs typeface="+mn-cs"/>
                        </a:rPr>
                        <a:t>12</a:t>
                      </a:r>
                    </a:p>
                  </a:txBody>
                  <a:tcPr anchor="ctr">
                    <a:lnR w="57150" cap="flat" cmpd="sng" algn="ctr">
                      <a:solidFill>
                        <a:schemeClr val="bg1"/>
                      </a:solidFill>
                      <a:prstDash val="solid"/>
                      <a:round/>
                      <a:headEnd type="none" w="med" len="med"/>
                      <a:tailEnd type="none" w="med" len="med"/>
                    </a:lnR>
                  </a:tcPr>
                </a:tc>
                <a:tc>
                  <a:txBody>
                    <a:bodyPr/>
                    <a:lstStyle/>
                    <a:p>
                      <a:pPr algn="ctr" fontAlgn="ctr"/>
                      <a:r>
                        <a:rPr lang="en-GB" sz="1200" kern="1200" dirty="0">
                          <a:solidFill>
                            <a:schemeClr val="dk1"/>
                          </a:solidFill>
                          <a:latin typeface="+mn-lt"/>
                          <a:ea typeface="+mn-ea"/>
                          <a:cs typeface="+mn-cs"/>
                        </a:rPr>
                        <a:t>20</a:t>
                      </a:r>
                    </a:p>
                  </a:txBody>
                  <a:tcPr marL="36000" marR="36000" marT="36000" marB="36000" anchor="ctr">
                    <a:lnL w="57150" cap="flat" cmpd="sng" algn="ctr">
                      <a:solidFill>
                        <a:schemeClr val="bg1"/>
                      </a:solidFill>
                      <a:prstDash val="solid"/>
                      <a:round/>
                      <a:headEnd type="none" w="med" len="med"/>
                      <a:tailEnd type="none" w="med" len="med"/>
                    </a:lnL>
                  </a:tcPr>
                </a:tc>
                <a:extLst>
                  <a:ext uri="{0D108BD9-81ED-4DB2-BD59-A6C34878D82A}">
                    <a16:rowId xmlns:a16="http://schemas.microsoft.com/office/drawing/2014/main" val="3236523134"/>
                  </a:ext>
                </a:extLst>
              </a:tr>
            </a:tbl>
          </a:graphicData>
        </a:graphic>
      </p:graphicFrame>
    </p:spTree>
    <p:extLst>
      <p:ext uri="{BB962C8B-B14F-4D97-AF65-F5344CB8AC3E}">
        <p14:creationId xmlns:p14="http://schemas.microsoft.com/office/powerpoint/2010/main" val="1569897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Providing a reliable supply of electricity was overwhelmingly the most important value, followed by maintaining affordability.</a:t>
            </a:r>
          </a:p>
        </p:txBody>
      </p:sp>
      <p:sp>
        <p:nvSpPr>
          <p:cNvPr id="3" name="Text Placeholder 2"/>
          <p:cNvSpPr>
            <a:spLocks noGrp="1"/>
          </p:cNvSpPr>
          <p:nvPr>
            <p:ph type="body" sz="quarter" idx="13"/>
          </p:nvPr>
        </p:nvSpPr>
        <p:spPr/>
        <p:txBody>
          <a:bodyPr/>
          <a:lstStyle/>
          <a:p>
            <a:r>
              <a:rPr lang="en-AU" dirty="0"/>
              <a:t>Q6. As an electricity distributor, [insert distributor] ensures the safe and reliable supply of electricity, by maintaining poles and wires. [Insert distributor] is not an electricity retailer – they transport electricity to your business while retailers sell you the electricity. From the list below, please choose the five most important things when it comes to powering your business and rank them from one (1) most important to five (5) least important</a:t>
            </a:r>
          </a:p>
          <a:p>
            <a:r>
              <a:rPr lang="en-AU" dirty="0"/>
              <a:t>Base: All respondents (n=201) </a:t>
            </a:r>
            <a:r>
              <a:rPr lang="en-AU" dirty="0">
                <a:solidFill>
                  <a:srgbClr val="C00000"/>
                </a:solidFill>
              </a:rPr>
              <a:t>* WARNING: SMALL BASE SIZES</a:t>
            </a:r>
          </a:p>
          <a:p>
            <a:r>
              <a:rPr lang="en-AU" i="1" dirty="0"/>
              <a:t>The index score has been calculated by assigning a value of 5 points to the #1 ranking, 4 points to #2, 3 to #3, 2 to #4 and 1 point to #5 and then adding them together. </a:t>
            </a:r>
            <a:r>
              <a:rPr lang="en-AU" i="1"/>
              <a:t>This score was then indexed to be out of 100.</a:t>
            </a:r>
          </a:p>
        </p:txBody>
      </p:sp>
      <p:sp>
        <p:nvSpPr>
          <p:cNvPr id="5" name="Text Placeholder 4"/>
          <p:cNvSpPr>
            <a:spLocks noGrp="1"/>
          </p:cNvSpPr>
          <p:nvPr>
            <p:ph type="body" sz="quarter" idx="11"/>
          </p:nvPr>
        </p:nvSpPr>
        <p:spPr/>
        <p:txBody>
          <a:bodyPr/>
          <a:lstStyle/>
          <a:p>
            <a:r>
              <a:rPr lang="en-US" dirty="0"/>
              <a:t>RANKED IMPORTANCE OF BENEFITS/VALUES</a:t>
            </a:r>
            <a:endParaRPr lang="en-AU" dirty="0"/>
          </a:p>
        </p:txBody>
      </p:sp>
      <p:graphicFrame>
        <p:nvGraphicFramePr>
          <p:cNvPr id="7" name="Table 7">
            <a:extLst>
              <a:ext uri="{FF2B5EF4-FFF2-40B4-BE49-F238E27FC236}">
                <a16:creationId xmlns:a16="http://schemas.microsoft.com/office/drawing/2014/main" id="{6827C72A-B85E-429D-8196-0EEA92CAEB4A}"/>
              </a:ext>
            </a:extLst>
          </p:cNvPr>
          <p:cNvGraphicFramePr>
            <a:graphicFrameLocks noGrp="1"/>
          </p:cNvGraphicFramePr>
          <p:nvPr>
            <p:ph sz="quarter" idx="14"/>
            <p:extLst>
              <p:ext uri="{D42A27DB-BD31-4B8C-83A1-F6EECF244321}">
                <p14:modId xmlns:p14="http://schemas.microsoft.com/office/powerpoint/2010/main" val="3491600754"/>
              </p:ext>
            </p:extLst>
          </p:nvPr>
        </p:nvGraphicFramePr>
        <p:xfrm>
          <a:off x="694013" y="927063"/>
          <a:ext cx="7945990" cy="4365625"/>
        </p:xfrm>
        <a:graphic>
          <a:graphicData uri="http://schemas.openxmlformats.org/drawingml/2006/table">
            <a:tbl>
              <a:tblPr firstRow="1" bandRow="1">
                <a:tableStyleId>{5C22544A-7EE6-4342-B048-85BDC9FD1C3A}</a:tableStyleId>
              </a:tblPr>
              <a:tblGrid>
                <a:gridCol w="2906398">
                  <a:extLst>
                    <a:ext uri="{9D8B030D-6E8A-4147-A177-3AD203B41FA5}">
                      <a16:colId xmlns:a16="http://schemas.microsoft.com/office/drawing/2014/main" val="494926646"/>
                    </a:ext>
                  </a:extLst>
                </a:gridCol>
                <a:gridCol w="839932">
                  <a:extLst>
                    <a:ext uri="{9D8B030D-6E8A-4147-A177-3AD203B41FA5}">
                      <a16:colId xmlns:a16="http://schemas.microsoft.com/office/drawing/2014/main" val="3900722052"/>
                    </a:ext>
                  </a:extLst>
                </a:gridCol>
                <a:gridCol w="839932">
                  <a:extLst>
                    <a:ext uri="{9D8B030D-6E8A-4147-A177-3AD203B41FA5}">
                      <a16:colId xmlns:a16="http://schemas.microsoft.com/office/drawing/2014/main" val="20002"/>
                    </a:ext>
                  </a:extLst>
                </a:gridCol>
                <a:gridCol w="839932">
                  <a:extLst>
                    <a:ext uri="{9D8B030D-6E8A-4147-A177-3AD203B41FA5}">
                      <a16:colId xmlns:a16="http://schemas.microsoft.com/office/drawing/2014/main" val="20003"/>
                    </a:ext>
                  </a:extLst>
                </a:gridCol>
                <a:gridCol w="839932">
                  <a:extLst>
                    <a:ext uri="{9D8B030D-6E8A-4147-A177-3AD203B41FA5}">
                      <a16:colId xmlns:a16="http://schemas.microsoft.com/office/drawing/2014/main" val="20004"/>
                    </a:ext>
                  </a:extLst>
                </a:gridCol>
                <a:gridCol w="839932">
                  <a:extLst>
                    <a:ext uri="{9D8B030D-6E8A-4147-A177-3AD203B41FA5}">
                      <a16:colId xmlns:a16="http://schemas.microsoft.com/office/drawing/2014/main" val="20005"/>
                    </a:ext>
                  </a:extLst>
                </a:gridCol>
                <a:gridCol w="839932">
                  <a:extLst>
                    <a:ext uri="{9D8B030D-6E8A-4147-A177-3AD203B41FA5}">
                      <a16:colId xmlns:a16="http://schemas.microsoft.com/office/drawing/2014/main" val="138721941"/>
                    </a:ext>
                  </a:extLst>
                </a:gridCol>
              </a:tblGrid>
              <a:tr h="370840">
                <a:tc>
                  <a:txBody>
                    <a:bodyPr/>
                    <a:lstStyle/>
                    <a:p>
                      <a:endParaRPr lang="en-AU" sz="1200" dirty="0"/>
                    </a:p>
                  </a:txBody>
                  <a:tcPr/>
                </a:tc>
                <a:tc>
                  <a:txBody>
                    <a:bodyPr/>
                    <a:lstStyle/>
                    <a:p>
                      <a:r>
                        <a:rPr lang="en-AU" sz="1200" dirty="0"/>
                        <a:t>Total ranked 1</a:t>
                      </a:r>
                      <a:r>
                        <a:rPr lang="en-AU" sz="1200" baseline="30000" dirty="0"/>
                        <a:t>st</a:t>
                      </a:r>
                      <a:r>
                        <a:rPr lang="en-AU" sz="1200" dirty="0"/>
                        <a:t> (%)</a:t>
                      </a:r>
                    </a:p>
                  </a:txBody>
                  <a:tcPr/>
                </a:tc>
                <a:tc>
                  <a:txBody>
                    <a:bodyPr/>
                    <a:lstStyle/>
                    <a:p>
                      <a:r>
                        <a:rPr lang="en-AU" sz="1200" dirty="0"/>
                        <a:t>Sole</a:t>
                      </a:r>
                      <a:r>
                        <a:rPr lang="en-AU" sz="1200" baseline="0" dirty="0"/>
                        <a:t> Trader</a:t>
                      </a:r>
                      <a:r>
                        <a:rPr lang="en-AU" sz="1200" dirty="0"/>
                        <a:t> ranked</a:t>
                      </a:r>
                      <a:r>
                        <a:rPr lang="en-AU" sz="1200" baseline="0" dirty="0"/>
                        <a:t> 1</a:t>
                      </a:r>
                      <a:r>
                        <a:rPr lang="en-AU" sz="1200" baseline="30000" dirty="0"/>
                        <a:t>st</a:t>
                      </a:r>
                      <a:r>
                        <a:rPr lang="en-AU" sz="1200" baseline="0" dirty="0"/>
                        <a:t> (%)</a:t>
                      </a:r>
                      <a:endParaRPr lang="en-AU" sz="1200" dirty="0"/>
                    </a:p>
                  </a:txBody>
                  <a:tcPr/>
                </a:tc>
                <a:tc>
                  <a:txBody>
                    <a:bodyPr/>
                    <a:lstStyle/>
                    <a:p>
                      <a:r>
                        <a:rPr lang="en-AU" sz="1200" dirty="0"/>
                        <a:t>1-4 Employees</a:t>
                      </a:r>
                      <a:r>
                        <a:rPr lang="en-AU" sz="1200" baseline="0" dirty="0"/>
                        <a:t> </a:t>
                      </a:r>
                      <a:r>
                        <a:rPr lang="en-AU" sz="1200" dirty="0"/>
                        <a:t>ranked 1</a:t>
                      </a:r>
                      <a:r>
                        <a:rPr lang="en-AU" sz="1200" baseline="30000" dirty="0"/>
                        <a:t>st</a:t>
                      </a:r>
                      <a:r>
                        <a:rPr lang="en-AU" sz="1200" dirty="0"/>
                        <a:t> (%)*</a:t>
                      </a:r>
                    </a:p>
                  </a:txBody>
                  <a:tcPr/>
                </a:tc>
                <a:tc>
                  <a:txBody>
                    <a:bodyPr/>
                    <a:lstStyle/>
                    <a:p>
                      <a:r>
                        <a:rPr lang="en-AU" sz="1200" dirty="0"/>
                        <a:t>5-19 Employees ranked 1</a:t>
                      </a:r>
                      <a:r>
                        <a:rPr lang="en-AU" sz="1200" baseline="30000" dirty="0"/>
                        <a:t>st</a:t>
                      </a:r>
                      <a:r>
                        <a:rPr lang="en-AU" sz="1200" baseline="0" dirty="0"/>
                        <a:t> (%)*</a:t>
                      </a:r>
                      <a:endParaRPr lang="en-AU" sz="1200" dirty="0"/>
                    </a:p>
                  </a:txBody>
                  <a:tcPr/>
                </a:tc>
                <a:tc>
                  <a:txBody>
                    <a:bodyPr/>
                    <a:lstStyle/>
                    <a:p>
                      <a:r>
                        <a:rPr lang="en-AU" sz="1200" dirty="0"/>
                        <a:t>20+ Employees</a:t>
                      </a:r>
                      <a:r>
                        <a:rPr lang="en-AU" sz="1200" baseline="0" dirty="0"/>
                        <a:t> ranked 1</a:t>
                      </a:r>
                      <a:r>
                        <a:rPr lang="en-AU" sz="1200" baseline="30000" dirty="0"/>
                        <a:t>st</a:t>
                      </a:r>
                      <a:r>
                        <a:rPr lang="en-AU" sz="1200" baseline="0" dirty="0"/>
                        <a:t> (%)*</a:t>
                      </a:r>
                      <a:endParaRPr lang="en-AU" sz="1200" dirty="0"/>
                    </a:p>
                  </a:txBody>
                  <a:tcPr/>
                </a:tc>
                <a:tc>
                  <a:txBody>
                    <a:bodyPr/>
                    <a:lstStyle/>
                    <a:p>
                      <a:r>
                        <a:rPr lang="en-AU" sz="1200" dirty="0"/>
                        <a:t>Index score</a:t>
                      </a:r>
                    </a:p>
                  </a:txBody>
                  <a:tcPr>
                    <a:solidFill>
                      <a:schemeClr val="accent2"/>
                    </a:solidFill>
                  </a:tcPr>
                </a:tc>
                <a:extLst>
                  <a:ext uri="{0D108BD9-81ED-4DB2-BD59-A6C34878D82A}">
                    <a16:rowId xmlns:a16="http://schemas.microsoft.com/office/drawing/2014/main" val="2565071708"/>
                  </a:ext>
                </a:extLst>
              </a:tr>
              <a:tr h="370840">
                <a:tc>
                  <a:txBody>
                    <a:bodyPr/>
                    <a:lstStyle/>
                    <a:p>
                      <a:pPr lvl="0"/>
                      <a:r>
                        <a:rPr lang="en-AU" sz="1200" kern="1200" dirty="0">
                          <a:solidFill>
                            <a:schemeClr val="dk1"/>
                          </a:solidFill>
                          <a:latin typeface="+mn-lt"/>
                          <a:ea typeface="+mn-ea"/>
                          <a:cs typeface="+mn-cs"/>
                        </a:rPr>
                        <a:t>Providing a reliable supply of electricity</a:t>
                      </a:r>
                    </a:p>
                  </a:txBody>
                  <a:tcPr marL="9525" marR="9525" marT="9525" marB="0" anchor="ctr"/>
                </a:tc>
                <a:tc>
                  <a:txBody>
                    <a:bodyPr/>
                    <a:lstStyle/>
                    <a:p>
                      <a:pPr algn="ctr"/>
                      <a:r>
                        <a:rPr lang="en-AU" sz="1200" kern="1200" dirty="0">
                          <a:solidFill>
                            <a:schemeClr val="dk1"/>
                          </a:solidFill>
                          <a:latin typeface="+mn-lt"/>
                          <a:ea typeface="+mn-ea"/>
                          <a:cs typeface="+mn-cs"/>
                        </a:rPr>
                        <a:t>71</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78</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62</a:t>
                      </a:r>
                    </a:p>
                  </a:txBody>
                  <a:tcPr anchor="ctr"/>
                </a:tc>
                <a:tc>
                  <a:txBody>
                    <a:bodyPr/>
                    <a:lstStyle/>
                    <a:p>
                      <a:pPr marL="0" algn="ctr" defTabSz="863996" rtl="0" eaLnBrk="1" latinLnBrk="0" hangingPunct="1"/>
                      <a:r>
                        <a:rPr lang="en-AU" sz="1200" b="1" kern="1200" dirty="0">
                          <a:solidFill>
                            <a:srgbClr val="FF0000"/>
                          </a:solidFill>
                          <a:latin typeface="+mn-lt"/>
                          <a:ea typeface="+mn-ea"/>
                          <a:cs typeface="+mn-cs"/>
                        </a:rPr>
                        <a:t>53</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56</a:t>
                      </a:r>
                    </a:p>
                  </a:txBody>
                  <a:tcPr anchor="ctr"/>
                </a:tc>
                <a:tc>
                  <a:txBody>
                    <a:bodyPr/>
                    <a:lstStyle/>
                    <a:p>
                      <a:pPr algn="ctr"/>
                      <a:r>
                        <a:rPr lang="en-AU" sz="1200" b="1" kern="1200" dirty="0">
                          <a:solidFill>
                            <a:schemeClr val="dk1"/>
                          </a:solidFill>
                          <a:latin typeface="+mn-lt"/>
                          <a:ea typeface="+mn-ea"/>
                          <a:cs typeface="+mn-cs"/>
                        </a:rPr>
                        <a:t>26</a:t>
                      </a:r>
                    </a:p>
                  </a:txBody>
                  <a:tcPr anchor="ctr"/>
                </a:tc>
                <a:extLst>
                  <a:ext uri="{0D108BD9-81ED-4DB2-BD59-A6C34878D82A}">
                    <a16:rowId xmlns:a16="http://schemas.microsoft.com/office/drawing/2014/main" val="10001"/>
                  </a:ext>
                </a:extLst>
              </a:tr>
              <a:tr h="370840">
                <a:tc>
                  <a:txBody>
                    <a:bodyPr/>
                    <a:lstStyle/>
                    <a:p>
                      <a:pPr lvl="0"/>
                      <a:r>
                        <a:rPr lang="en-AU" sz="1200" kern="1200" dirty="0">
                          <a:solidFill>
                            <a:schemeClr val="dk1"/>
                          </a:solidFill>
                          <a:latin typeface="+mn-lt"/>
                          <a:ea typeface="+mn-ea"/>
                          <a:cs typeface="+mn-cs"/>
                        </a:rPr>
                        <a:t>Maintaining affordability</a:t>
                      </a:r>
                    </a:p>
                  </a:txBody>
                  <a:tcPr marL="9525" marR="9525" marT="9525" marB="0" anchor="ctr"/>
                </a:tc>
                <a:tc>
                  <a:txBody>
                    <a:bodyPr/>
                    <a:lstStyle/>
                    <a:p>
                      <a:pPr algn="ctr"/>
                      <a:r>
                        <a:rPr lang="en-AU" sz="1200" kern="1200" dirty="0">
                          <a:solidFill>
                            <a:schemeClr val="dk1"/>
                          </a:solidFill>
                          <a:latin typeface="+mn-lt"/>
                          <a:ea typeface="+mn-ea"/>
                          <a:cs typeface="+mn-cs"/>
                        </a:rPr>
                        <a:t>14</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9</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23</a:t>
                      </a:r>
                    </a:p>
                  </a:txBody>
                  <a:tcPr anchor="ctr"/>
                </a:tc>
                <a:tc>
                  <a:txBody>
                    <a:bodyPr/>
                    <a:lstStyle/>
                    <a:p>
                      <a:pPr marL="0" algn="ctr" defTabSz="863996" rtl="0" eaLnBrk="1" latinLnBrk="0" hangingPunct="1"/>
                      <a:r>
                        <a:rPr lang="en-AU" sz="1200" b="1" kern="1200" dirty="0">
                          <a:solidFill>
                            <a:srgbClr val="00B050"/>
                          </a:solidFill>
                          <a:latin typeface="+mn-lt"/>
                          <a:ea typeface="+mn-ea"/>
                          <a:cs typeface="+mn-cs"/>
                        </a:rPr>
                        <a:t>26</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28</a:t>
                      </a:r>
                    </a:p>
                  </a:txBody>
                  <a:tcPr anchor="ctr"/>
                </a:tc>
                <a:tc>
                  <a:txBody>
                    <a:bodyPr/>
                    <a:lstStyle/>
                    <a:p>
                      <a:pPr algn="ctr"/>
                      <a:r>
                        <a:rPr lang="en-AU" sz="1200" b="1" kern="1200" dirty="0">
                          <a:solidFill>
                            <a:schemeClr val="dk1"/>
                          </a:solidFill>
                          <a:latin typeface="+mn-lt"/>
                          <a:ea typeface="+mn-ea"/>
                          <a:cs typeface="+mn-cs"/>
                        </a:rPr>
                        <a:t>20</a:t>
                      </a:r>
                    </a:p>
                  </a:txBody>
                  <a:tcPr anchor="ctr"/>
                </a:tc>
                <a:extLst>
                  <a:ext uri="{0D108BD9-81ED-4DB2-BD59-A6C34878D82A}">
                    <a16:rowId xmlns:a16="http://schemas.microsoft.com/office/drawing/2014/main" val="10002"/>
                  </a:ext>
                </a:extLst>
              </a:tr>
              <a:tr h="370840">
                <a:tc>
                  <a:txBody>
                    <a:bodyPr/>
                    <a:lstStyle/>
                    <a:p>
                      <a:pPr lvl="0"/>
                      <a:r>
                        <a:rPr lang="en-AU" sz="1200" kern="1200" dirty="0">
                          <a:solidFill>
                            <a:schemeClr val="dk1"/>
                          </a:solidFill>
                          <a:latin typeface="+mn-lt"/>
                          <a:ea typeface="+mn-ea"/>
                          <a:cs typeface="+mn-cs"/>
                        </a:rPr>
                        <a:t>Committed to providing a safe environment for customers and workers</a:t>
                      </a:r>
                    </a:p>
                  </a:txBody>
                  <a:tcPr marL="9525" marR="9525" marT="9525" marB="0" anchor="ctr"/>
                </a:tc>
                <a:tc>
                  <a:txBody>
                    <a:bodyPr/>
                    <a:lstStyle/>
                    <a:p>
                      <a:pPr algn="ctr"/>
                      <a:r>
                        <a:rPr lang="en-AU" sz="1200" kern="1200" dirty="0">
                          <a:solidFill>
                            <a:schemeClr val="dk1"/>
                          </a:solidFill>
                          <a:latin typeface="+mn-lt"/>
                          <a:ea typeface="+mn-ea"/>
                          <a:cs typeface="+mn-cs"/>
                        </a:rPr>
                        <a:t>6</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4</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8</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6</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12</a:t>
                      </a:r>
                    </a:p>
                  </a:txBody>
                  <a:tcPr anchor="ctr"/>
                </a:tc>
                <a:tc>
                  <a:txBody>
                    <a:bodyPr/>
                    <a:lstStyle/>
                    <a:p>
                      <a:pPr algn="ctr"/>
                      <a:r>
                        <a:rPr lang="en-AU" sz="1200" b="1" kern="1200" dirty="0">
                          <a:solidFill>
                            <a:schemeClr val="dk1"/>
                          </a:solidFill>
                          <a:latin typeface="+mn-lt"/>
                          <a:ea typeface="+mn-ea"/>
                          <a:cs typeface="+mn-cs"/>
                        </a:rPr>
                        <a:t>13</a:t>
                      </a:r>
                    </a:p>
                  </a:txBody>
                  <a:tcPr anchor="ctr"/>
                </a:tc>
                <a:extLst>
                  <a:ext uri="{0D108BD9-81ED-4DB2-BD59-A6C34878D82A}">
                    <a16:rowId xmlns:a16="http://schemas.microsoft.com/office/drawing/2014/main" val="10003"/>
                  </a:ext>
                </a:extLst>
              </a:tr>
              <a:tr h="370840">
                <a:tc>
                  <a:txBody>
                    <a:bodyPr/>
                    <a:lstStyle/>
                    <a:p>
                      <a:pPr lvl="0"/>
                      <a:r>
                        <a:rPr lang="en-AU" sz="1200" kern="1200" dirty="0">
                          <a:solidFill>
                            <a:schemeClr val="dk1"/>
                          </a:solidFill>
                          <a:latin typeface="+mn-lt"/>
                          <a:ea typeface="+mn-ea"/>
                          <a:cs typeface="+mn-cs"/>
                        </a:rPr>
                        <a:t>Use electricity when you want or receive savings for reducing use</a:t>
                      </a:r>
                    </a:p>
                  </a:txBody>
                  <a:tcPr marL="9525" marR="9525" marT="9525" marB="0" anchor="ctr"/>
                </a:tc>
                <a:tc>
                  <a:txBody>
                    <a:bodyPr/>
                    <a:lstStyle/>
                    <a:p>
                      <a:pPr algn="ctr"/>
                      <a:r>
                        <a:rPr lang="en-AU" sz="1200" kern="1200" dirty="0">
                          <a:solidFill>
                            <a:schemeClr val="dk1"/>
                          </a:solidFill>
                          <a:latin typeface="+mn-lt"/>
                          <a:ea typeface="+mn-ea"/>
                          <a:cs typeface="+mn-cs"/>
                        </a:rPr>
                        <a:t>-</a:t>
                      </a:r>
                    </a:p>
                  </a:txBody>
                  <a:tcPr anchor="ctr"/>
                </a:tc>
                <a:tc>
                  <a:txBody>
                    <a:bodyPr/>
                    <a:lstStyle/>
                    <a:p>
                      <a:pPr algn="ctr"/>
                      <a:r>
                        <a:rPr lang="en-AU" sz="1200" kern="1200" dirty="0">
                          <a:solidFill>
                            <a:schemeClr val="dk1"/>
                          </a:solidFill>
                          <a:latin typeface="+mn-lt"/>
                          <a:ea typeface="+mn-ea"/>
                          <a:cs typeface="+mn-cs"/>
                        </a:rPr>
                        <a:t>-</a:t>
                      </a:r>
                    </a:p>
                  </a:txBody>
                  <a:tcPr anchor="ctr"/>
                </a:tc>
                <a:tc>
                  <a:txBody>
                    <a:bodyPr/>
                    <a:lstStyle/>
                    <a:p>
                      <a:pPr algn="ctr"/>
                      <a:r>
                        <a:rPr lang="en-AU" sz="1200" kern="1200" dirty="0">
                          <a:solidFill>
                            <a:schemeClr val="dk1"/>
                          </a:solidFill>
                          <a:latin typeface="+mn-lt"/>
                          <a:ea typeface="+mn-ea"/>
                          <a:cs typeface="+mn-cs"/>
                        </a:rPr>
                        <a:t>-</a:t>
                      </a:r>
                    </a:p>
                  </a:txBody>
                  <a:tcPr anchor="ctr"/>
                </a:tc>
                <a:tc>
                  <a:txBody>
                    <a:bodyPr/>
                    <a:lstStyle/>
                    <a:p>
                      <a:pPr algn="ctr"/>
                      <a:r>
                        <a:rPr lang="en-AU" sz="1200" b="1" kern="1200" dirty="0">
                          <a:solidFill>
                            <a:srgbClr val="00B050"/>
                          </a:solidFill>
                          <a:latin typeface="+mn-lt"/>
                          <a:ea typeface="+mn-ea"/>
                          <a:cs typeface="+mn-cs"/>
                        </a:rPr>
                        <a:t>4</a:t>
                      </a:r>
                    </a:p>
                  </a:txBody>
                  <a:tcPr anchor="ctr"/>
                </a:tc>
                <a:tc>
                  <a:txBody>
                    <a:bodyPr/>
                    <a:lstStyle/>
                    <a:p>
                      <a:pPr algn="ctr"/>
                      <a:r>
                        <a:rPr lang="en-AU" sz="1200" kern="1200" dirty="0">
                          <a:solidFill>
                            <a:schemeClr val="dk1"/>
                          </a:solidFill>
                          <a:latin typeface="+mn-lt"/>
                          <a:ea typeface="+mn-ea"/>
                          <a:cs typeface="+mn-cs"/>
                        </a:rPr>
                        <a:t>-</a:t>
                      </a:r>
                    </a:p>
                  </a:txBody>
                  <a:tcPr anchor="ctr"/>
                </a:tc>
                <a:tc>
                  <a:txBody>
                    <a:bodyPr/>
                    <a:lstStyle/>
                    <a:p>
                      <a:pPr algn="ctr"/>
                      <a:r>
                        <a:rPr lang="en-AU" sz="1200" b="1" kern="1200" dirty="0">
                          <a:solidFill>
                            <a:schemeClr val="dk1"/>
                          </a:solidFill>
                          <a:latin typeface="+mn-lt"/>
                          <a:ea typeface="+mn-ea"/>
                          <a:cs typeface="+mn-cs"/>
                        </a:rPr>
                        <a:t>9</a:t>
                      </a:r>
                    </a:p>
                  </a:txBody>
                  <a:tcPr anchor="ctr"/>
                </a:tc>
                <a:extLst>
                  <a:ext uri="{0D108BD9-81ED-4DB2-BD59-A6C34878D82A}">
                    <a16:rowId xmlns:a16="http://schemas.microsoft.com/office/drawing/2014/main" val="10004"/>
                  </a:ext>
                </a:extLst>
              </a:tr>
              <a:tr h="370840">
                <a:tc>
                  <a:txBody>
                    <a:bodyPr/>
                    <a:lstStyle/>
                    <a:p>
                      <a:pPr lvl="0"/>
                      <a:r>
                        <a:rPr lang="en-AU" sz="1200" kern="1200" dirty="0">
                          <a:solidFill>
                            <a:schemeClr val="dk1"/>
                          </a:solidFill>
                          <a:latin typeface="+mn-lt"/>
                          <a:ea typeface="+mn-ea"/>
                          <a:cs typeface="+mn-cs"/>
                        </a:rPr>
                        <a:t>Committed to providing a safe network that mitigates bushfire risks</a:t>
                      </a:r>
                    </a:p>
                  </a:txBody>
                  <a:tcPr marL="9525" marR="9525" marT="9525" marB="0" anchor="ctr"/>
                </a:tc>
                <a:tc>
                  <a:txBody>
                    <a:bodyPr/>
                    <a:lstStyle/>
                    <a:p>
                      <a:pPr algn="ctr"/>
                      <a:r>
                        <a:rPr lang="en-AU" sz="1200" kern="1200" dirty="0">
                          <a:solidFill>
                            <a:schemeClr val="dk1"/>
                          </a:solidFill>
                          <a:latin typeface="+mn-lt"/>
                          <a:ea typeface="+mn-ea"/>
                          <a:cs typeface="+mn-cs"/>
                        </a:rPr>
                        <a:t>1</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2</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a:t>
                      </a:r>
                    </a:p>
                  </a:txBody>
                  <a:tcPr anchor="ctr"/>
                </a:tc>
                <a:tc>
                  <a:txBody>
                    <a:bodyPr/>
                    <a:lstStyle/>
                    <a:p>
                      <a:pPr algn="ctr"/>
                      <a:r>
                        <a:rPr lang="en-AU" sz="1200" b="1" kern="1200" dirty="0">
                          <a:solidFill>
                            <a:schemeClr val="dk1"/>
                          </a:solidFill>
                          <a:latin typeface="+mn-lt"/>
                          <a:ea typeface="+mn-ea"/>
                          <a:cs typeface="+mn-cs"/>
                        </a:rPr>
                        <a:t>8</a:t>
                      </a:r>
                    </a:p>
                  </a:txBody>
                  <a:tcPr anchor="ctr"/>
                </a:tc>
                <a:extLst>
                  <a:ext uri="{0D108BD9-81ED-4DB2-BD59-A6C34878D82A}">
                    <a16:rowId xmlns:a16="http://schemas.microsoft.com/office/drawing/2014/main" val="10005"/>
                  </a:ext>
                </a:extLst>
              </a:tr>
              <a:tr h="370840">
                <a:tc>
                  <a:txBody>
                    <a:bodyPr/>
                    <a:lstStyle/>
                    <a:p>
                      <a:pPr lvl="0"/>
                      <a:r>
                        <a:rPr lang="en-AU" sz="1200" kern="1200" dirty="0">
                          <a:solidFill>
                            <a:schemeClr val="dk1"/>
                          </a:solidFill>
                          <a:latin typeface="+mn-lt"/>
                          <a:ea typeface="+mn-ea"/>
                          <a:cs typeface="+mn-cs"/>
                        </a:rPr>
                        <a:t>Keeping your data and our network secure</a:t>
                      </a:r>
                    </a:p>
                  </a:txBody>
                  <a:tcPr marL="9525" marR="9525" marT="9525" marB="0" anchor="ctr"/>
                </a:tc>
                <a:tc>
                  <a:txBody>
                    <a:bodyPr/>
                    <a:lstStyle/>
                    <a:p>
                      <a:pPr algn="ctr"/>
                      <a:r>
                        <a:rPr lang="en-AU" sz="1200" kern="1200" dirty="0">
                          <a:solidFill>
                            <a:schemeClr val="dk1"/>
                          </a:solidFill>
                          <a:latin typeface="+mn-lt"/>
                          <a:ea typeface="+mn-ea"/>
                          <a:cs typeface="+mn-cs"/>
                        </a:rPr>
                        <a:t>1</a:t>
                      </a:r>
                    </a:p>
                  </a:txBody>
                  <a:tcPr anchor="ctr"/>
                </a:tc>
                <a:tc>
                  <a:txBody>
                    <a:bodyPr/>
                    <a:lstStyle/>
                    <a:p>
                      <a:pPr algn="ctr"/>
                      <a:r>
                        <a:rPr lang="en-AU" sz="1200" kern="1200" dirty="0">
                          <a:solidFill>
                            <a:schemeClr val="dk1"/>
                          </a:solidFill>
                          <a:latin typeface="+mn-lt"/>
                          <a:ea typeface="+mn-ea"/>
                          <a:cs typeface="+mn-cs"/>
                        </a:rPr>
                        <a:t>1</a:t>
                      </a:r>
                    </a:p>
                  </a:txBody>
                  <a:tcPr anchor="ctr"/>
                </a:tc>
                <a:tc>
                  <a:txBody>
                    <a:bodyPr/>
                    <a:lstStyle/>
                    <a:p>
                      <a:pPr algn="ctr"/>
                      <a:r>
                        <a:rPr lang="en-AU" sz="1200" kern="1200" dirty="0">
                          <a:solidFill>
                            <a:schemeClr val="dk1"/>
                          </a:solidFill>
                          <a:latin typeface="+mn-lt"/>
                          <a:ea typeface="+mn-ea"/>
                          <a:cs typeface="+mn-cs"/>
                        </a:rPr>
                        <a:t>3</a:t>
                      </a:r>
                    </a:p>
                  </a:txBody>
                  <a:tcPr anchor="ctr"/>
                </a:tc>
                <a:tc>
                  <a:txBody>
                    <a:bodyPr/>
                    <a:lstStyle/>
                    <a:p>
                      <a:pPr algn="ctr"/>
                      <a:r>
                        <a:rPr lang="en-AU" sz="1200" kern="1200" dirty="0">
                          <a:solidFill>
                            <a:schemeClr val="dk1"/>
                          </a:solidFill>
                          <a:latin typeface="+mn-lt"/>
                          <a:ea typeface="+mn-ea"/>
                          <a:cs typeface="+mn-cs"/>
                        </a:rPr>
                        <a:t>2</a:t>
                      </a:r>
                    </a:p>
                  </a:txBody>
                  <a:tcPr anchor="ctr"/>
                </a:tc>
                <a:tc>
                  <a:txBody>
                    <a:bodyPr/>
                    <a:lstStyle/>
                    <a:p>
                      <a:pPr algn="ctr"/>
                      <a:r>
                        <a:rPr lang="en-AU" sz="1200" kern="1200" dirty="0">
                          <a:solidFill>
                            <a:schemeClr val="dk1"/>
                          </a:solidFill>
                          <a:latin typeface="+mn-lt"/>
                          <a:ea typeface="+mn-ea"/>
                          <a:cs typeface="+mn-cs"/>
                        </a:rPr>
                        <a:t>-</a:t>
                      </a:r>
                    </a:p>
                  </a:txBody>
                  <a:tcPr anchor="ctr"/>
                </a:tc>
                <a:tc>
                  <a:txBody>
                    <a:bodyPr/>
                    <a:lstStyle/>
                    <a:p>
                      <a:pPr algn="ctr"/>
                      <a:r>
                        <a:rPr lang="en-AU" sz="1200" b="1" kern="1200" dirty="0">
                          <a:solidFill>
                            <a:schemeClr val="dk1"/>
                          </a:solidFill>
                          <a:latin typeface="+mn-lt"/>
                          <a:ea typeface="+mn-ea"/>
                          <a:cs typeface="+mn-cs"/>
                        </a:rPr>
                        <a:t>8</a:t>
                      </a:r>
                    </a:p>
                  </a:txBody>
                  <a:tcPr anchor="ctr"/>
                </a:tc>
                <a:extLst>
                  <a:ext uri="{0D108BD9-81ED-4DB2-BD59-A6C34878D82A}">
                    <a16:rowId xmlns:a16="http://schemas.microsoft.com/office/drawing/2014/main" val="10006"/>
                  </a:ext>
                </a:extLst>
              </a:tr>
              <a:tr h="370840">
                <a:tc>
                  <a:txBody>
                    <a:bodyPr/>
                    <a:lstStyle/>
                    <a:p>
                      <a:pPr lvl="0"/>
                      <a:r>
                        <a:rPr lang="en-AU" sz="1200" kern="1200" dirty="0">
                          <a:solidFill>
                            <a:schemeClr val="dk1"/>
                          </a:solidFill>
                          <a:latin typeface="+mn-lt"/>
                          <a:ea typeface="+mn-ea"/>
                          <a:cs typeface="+mn-cs"/>
                        </a:rPr>
                        <a:t>Making it easier for businesses to connect</a:t>
                      </a:r>
                    </a:p>
                  </a:txBody>
                  <a:tcPr marL="9525" marR="9525" marT="9525" marB="0" anchor="ctr"/>
                </a:tc>
                <a:tc>
                  <a:txBody>
                    <a:bodyPr/>
                    <a:lstStyle/>
                    <a:p>
                      <a:pPr algn="ctr"/>
                      <a:r>
                        <a:rPr lang="en-AU" sz="1200" kern="1200" dirty="0">
                          <a:solidFill>
                            <a:schemeClr val="dk1"/>
                          </a:solidFill>
                          <a:latin typeface="+mn-lt"/>
                          <a:ea typeface="+mn-ea"/>
                          <a:cs typeface="+mn-cs"/>
                        </a:rPr>
                        <a:t>1</a:t>
                      </a:r>
                    </a:p>
                  </a:txBody>
                  <a:tcPr anchor="ctr"/>
                </a:tc>
                <a:tc>
                  <a:txBody>
                    <a:bodyPr/>
                    <a:lstStyle/>
                    <a:p>
                      <a:pPr algn="ctr"/>
                      <a:r>
                        <a:rPr lang="en-AU" sz="1200" kern="1200" dirty="0">
                          <a:solidFill>
                            <a:schemeClr val="dk1"/>
                          </a:solidFill>
                          <a:latin typeface="+mn-lt"/>
                          <a:ea typeface="+mn-ea"/>
                          <a:cs typeface="+mn-cs"/>
                        </a:rPr>
                        <a:t>-</a:t>
                      </a:r>
                    </a:p>
                  </a:txBody>
                  <a:tcPr anchor="ctr"/>
                </a:tc>
                <a:tc>
                  <a:txBody>
                    <a:bodyPr/>
                    <a:lstStyle/>
                    <a:p>
                      <a:pPr algn="ctr"/>
                      <a:r>
                        <a:rPr lang="en-AU" sz="1200" kern="1200" dirty="0">
                          <a:solidFill>
                            <a:schemeClr val="dk1"/>
                          </a:solidFill>
                          <a:latin typeface="+mn-lt"/>
                          <a:ea typeface="+mn-ea"/>
                          <a:cs typeface="+mn-cs"/>
                        </a:rPr>
                        <a:t>5</a:t>
                      </a:r>
                    </a:p>
                  </a:txBody>
                  <a:tcPr anchor="ctr"/>
                </a:tc>
                <a:tc>
                  <a:txBody>
                    <a:bodyPr/>
                    <a:lstStyle/>
                    <a:p>
                      <a:pPr algn="ctr"/>
                      <a:r>
                        <a:rPr lang="en-AU" sz="1200" kern="1200" dirty="0">
                          <a:solidFill>
                            <a:schemeClr val="dk1"/>
                          </a:solidFill>
                          <a:latin typeface="+mn-lt"/>
                          <a:ea typeface="+mn-ea"/>
                          <a:cs typeface="+mn-cs"/>
                        </a:rPr>
                        <a:t>2</a:t>
                      </a:r>
                    </a:p>
                  </a:txBody>
                  <a:tcPr anchor="ctr"/>
                </a:tc>
                <a:tc>
                  <a:txBody>
                    <a:bodyPr/>
                    <a:lstStyle/>
                    <a:p>
                      <a:pPr algn="ctr"/>
                      <a:r>
                        <a:rPr lang="en-AU" sz="1200" kern="1200" dirty="0">
                          <a:solidFill>
                            <a:schemeClr val="dk1"/>
                          </a:solidFill>
                          <a:latin typeface="+mn-lt"/>
                          <a:ea typeface="+mn-ea"/>
                          <a:cs typeface="+mn-cs"/>
                        </a:rPr>
                        <a:t>-</a:t>
                      </a:r>
                    </a:p>
                  </a:txBody>
                  <a:tcPr anchor="ctr"/>
                </a:tc>
                <a:tc>
                  <a:txBody>
                    <a:bodyPr/>
                    <a:lstStyle/>
                    <a:p>
                      <a:pPr algn="ctr"/>
                      <a:r>
                        <a:rPr lang="en-AU" sz="1200" b="1" kern="1200" dirty="0">
                          <a:solidFill>
                            <a:schemeClr val="dk1"/>
                          </a:solidFill>
                          <a:latin typeface="+mn-lt"/>
                          <a:ea typeface="+mn-ea"/>
                          <a:cs typeface="+mn-cs"/>
                        </a:rPr>
                        <a:t>6</a:t>
                      </a:r>
                    </a:p>
                  </a:txBody>
                  <a:tcPr anchor="ctr"/>
                </a:tc>
                <a:extLst>
                  <a:ext uri="{0D108BD9-81ED-4DB2-BD59-A6C34878D82A}">
                    <a16:rowId xmlns:a16="http://schemas.microsoft.com/office/drawing/2014/main" val="10007"/>
                  </a:ext>
                </a:extLst>
              </a:tr>
              <a:tr h="370840">
                <a:tc>
                  <a:txBody>
                    <a:bodyPr/>
                    <a:lstStyle/>
                    <a:p>
                      <a:pPr lvl="0"/>
                      <a:r>
                        <a:rPr lang="en-AU" sz="1200" kern="1200" dirty="0">
                          <a:solidFill>
                            <a:schemeClr val="dk1"/>
                          </a:solidFill>
                          <a:latin typeface="+mn-lt"/>
                          <a:ea typeface="+mn-ea"/>
                          <a:cs typeface="+mn-cs"/>
                        </a:rPr>
                        <a:t>Making it easier for you to export solar and charge your battery</a:t>
                      </a:r>
                    </a:p>
                  </a:txBody>
                  <a:tcPr marL="9525" marR="9525" marT="9525" marB="0" anchor="ctr"/>
                </a:tc>
                <a:tc>
                  <a:txBody>
                    <a:bodyPr/>
                    <a:lstStyle/>
                    <a:p>
                      <a:pPr algn="ctr"/>
                      <a:r>
                        <a:rPr lang="en-AU" sz="1200" kern="1200" dirty="0">
                          <a:solidFill>
                            <a:schemeClr val="dk1"/>
                          </a:solidFill>
                          <a:latin typeface="+mn-lt"/>
                          <a:ea typeface="+mn-ea"/>
                          <a:cs typeface="+mn-cs"/>
                        </a:rPr>
                        <a:t>2</a:t>
                      </a:r>
                    </a:p>
                  </a:txBody>
                  <a:tcPr anchor="ctr"/>
                </a:tc>
                <a:tc>
                  <a:txBody>
                    <a:bodyPr/>
                    <a:lstStyle/>
                    <a:p>
                      <a:pPr algn="ctr"/>
                      <a:r>
                        <a:rPr lang="en-AU" sz="1200" kern="1200" dirty="0">
                          <a:solidFill>
                            <a:schemeClr val="dk1"/>
                          </a:solidFill>
                          <a:latin typeface="+mn-lt"/>
                          <a:ea typeface="+mn-ea"/>
                          <a:cs typeface="+mn-cs"/>
                        </a:rPr>
                        <a:t>2</a:t>
                      </a:r>
                    </a:p>
                  </a:txBody>
                  <a:tcPr anchor="ctr"/>
                </a:tc>
                <a:tc>
                  <a:txBody>
                    <a:bodyPr/>
                    <a:lstStyle/>
                    <a:p>
                      <a:pPr algn="ctr"/>
                      <a:r>
                        <a:rPr lang="en-AU" sz="1200" kern="1200" dirty="0">
                          <a:solidFill>
                            <a:schemeClr val="dk1"/>
                          </a:solidFill>
                          <a:latin typeface="+mn-lt"/>
                          <a:ea typeface="+mn-ea"/>
                          <a:cs typeface="+mn-cs"/>
                        </a:rPr>
                        <a:t>-</a:t>
                      </a:r>
                    </a:p>
                  </a:txBody>
                  <a:tcPr anchor="ctr"/>
                </a:tc>
                <a:tc>
                  <a:txBody>
                    <a:bodyPr/>
                    <a:lstStyle/>
                    <a:p>
                      <a:pPr algn="ctr"/>
                      <a:r>
                        <a:rPr lang="en-AU" sz="1200" kern="1200" dirty="0">
                          <a:solidFill>
                            <a:schemeClr val="dk1"/>
                          </a:solidFill>
                          <a:latin typeface="+mn-lt"/>
                          <a:ea typeface="+mn-ea"/>
                          <a:cs typeface="+mn-cs"/>
                        </a:rPr>
                        <a:t>4</a:t>
                      </a:r>
                    </a:p>
                  </a:txBody>
                  <a:tcPr anchor="ctr"/>
                </a:tc>
                <a:tc>
                  <a:txBody>
                    <a:bodyPr/>
                    <a:lstStyle/>
                    <a:p>
                      <a:pPr algn="ctr"/>
                      <a:r>
                        <a:rPr lang="en-AU" sz="1200" kern="1200" dirty="0">
                          <a:solidFill>
                            <a:schemeClr val="dk1"/>
                          </a:solidFill>
                          <a:latin typeface="+mn-lt"/>
                          <a:ea typeface="+mn-ea"/>
                          <a:cs typeface="+mn-cs"/>
                        </a:rPr>
                        <a:t>4</a:t>
                      </a:r>
                    </a:p>
                  </a:txBody>
                  <a:tcPr anchor="ctr"/>
                </a:tc>
                <a:tc>
                  <a:txBody>
                    <a:bodyPr/>
                    <a:lstStyle/>
                    <a:p>
                      <a:pPr algn="ctr"/>
                      <a:r>
                        <a:rPr lang="en-AU" sz="1200" b="1" kern="1200" dirty="0">
                          <a:solidFill>
                            <a:schemeClr val="dk1"/>
                          </a:solidFill>
                          <a:latin typeface="+mn-lt"/>
                          <a:ea typeface="+mn-ea"/>
                          <a:cs typeface="+mn-cs"/>
                        </a:rPr>
                        <a:t>5</a:t>
                      </a:r>
                    </a:p>
                  </a:txBody>
                  <a:tcPr anchor="ctr"/>
                </a:tc>
                <a:extLst>
                  <a:ext uri="{0D108BD9-81ED-4DB2-BD59-A6C34878D82A}">
                    <a16:rowId xmlns:a16="http://schemas.microsoft.com/office/drawing/2014/main" val="10008"/>
                  </a:ext>
                </a:extLst>
              </a:tr>
              <a:tr h="370840">
                <a:tc>
                  <a:txBody>
                    <a:bodyPr/>
                    <a:lstStyle/>
                    <a:p>
                      <a:pPr marL="0" marR="0" lvl="0" indent="0" algn="l" defTabSz="863996" rtl="0" eaLnBrk="1" fontAlgn="auto" latinLnBrk="0" hangingPunct="1">
                        <a:lnSpc>
                          <a:spcPct val="100000"/>
                        </a:lnSpc>
                        <a:spcBef>
                          <a:spcPts val="0"/>
                        </a:spcBef>
                        <a:spcAft>
                          <a:spcPts val="0"/>
                        </a:spcAft>
                        <a:buClrTx/>
                        <a:buSzTx/>
                        <a:buFontTx/>
                        <a:buNone/>
                        <a:tabLst/>
                        <a:defRPr/>
                      </a:pPr>
                      <a:r>
                        <a:rPr lang="en-AU" sz="1200" kern="1200" dirty="0">
                          <a:solidFill>
                            <a:schemeClr val="dk1"/>
                          </a:solidFill>
                          <a:latin typeface="+mn-lt"/>
                          <a:ea typeface="+mn-ea"/>
                          <a:cs typeface="+mn-cs"/>
                        </a:rPr>
                        <a:t>Making it easier for your business to use its data to make informed choices</a:t>
                      </a:r>
                    </a:p>
                  </a:txBody>
                  <a:tcPr marL="9525" marR="9525" marT="9525" marB="0" anchor="ctr"/>
                </a:tc>
                <a:tc>
                  <a:txBody>
                    <a:bodyPr/>
                    <a:lstStyle/>
                    <a:p>
                      <a:pPr algn="ctr"/>
                      <a:r>
                        <a:rPr lang="en-AU" sz="1200" kern="1200" dirty="0">
                          <a:solidFill>
                            <a:schemeClr val="dk1"/>
                          </a:solidFill>
                          <a:latin typeface="+mn-lt"/>
                          <a:ea typeface="+mn-ea"/>
                          <a:cs typeface="+mn-cs"/>
                        </a:rPr>
                        <a:t>2</a:t>
                      </a:r>
                    </a:p>
                  </a:txBody>
                  <a:tcPr anchor="ctr"/>
                </a:tc>
                <a:tc>
                  <a:txBody>
                    <a:bodyPr/>
                    <a:lstStyle/>
                    <a:p>
                      <a:pPr algn="ctr"/>
                      <a:r>
                        <a:rPr lang="en-AU" sz="1200" kern="1200" dirty="0">
                          <a:solidFill>
                            <a:schemeClr val="dk1"/>
                          </a:solidFill>
                          <a:latin typeface="+mn-lt"/>
                          <a:ea typeface="+mn-ea"/>
                          <a:cs typeface="+mn-cs"/>
                        </a:rPr>
                        <a:t>3</a:t>
                      </a:r>
                    </a:p>
                  </a:txBody>
                  <a:tcPr anchor="ctr"/>
                </a:tc>
                <a:tc>
                  <a:txBody>
                    <a:bodyPr/>
                    <a:lstStyle/>
                    <a:p>
                      <a:pPr algn="ctr"/>
                      <a:r>
                        <a:rPr lang="en-AU" sz="1200" kern="1200" dirty="0">
                          <a:solidFill>
                            <a:schemeClr val="dk1"/>
                          </a:solidFill>
                          <a:latin typeface="+mn-lt"/>
                          <a:ea typeface="+mn-ea"/>
                          <a:cs typeface="+mn-cs"/>
                        </a:rPr>
                        <a:t>-</a:t>
                      </a:r>
                    </a:p>
                  </a:txBody>
                  <a:tcPr anchor="ctr"/>
                </a:tc>
                <a:tc>
                  <a:txBody>
                    <a:bodyPr/>
                    <a:lstStyle/>
                    <a:p>
                      <a:pPr algn="ctr"/>
                      <a:r>
                        <a:rPr lang="en-AU" sz="1200" kern="1200" dirty="0">
                          <a:solidFill>
                            <a:schemeClr val="dk1"/>
                          </a:solidFill>
                          <a:latin typeface="+mn-lt"/>
                          <a:ea typeface="+mn-ea"/>
                          <a:cs typeface="+mn-cs"/>
                        </a:rPr>
                        <a:t>2</a:t>
                      </a:r>
                    </a:p>
                  </a:txBody>
                  <a:tcPr anchor="ctr"/>
                </a:tc>
                <a:tc>
                  <a:txBody>
                    <a:bodyPr/>
                    <a:lstStyle/>
                    <a:p>
                      <a:pPr algn="ctr"/>
                      <a:r>
                        <a:rPr lang="en-AU" sz="1200" kern="1200" dirty="0">
                          <a:solidFill>
                            <a:schemeClr val="dk1"/>
                          </a:solidFill>
                          <a:latin typeface="+mn-lt"/>
                          <a:ea typeface="+mn-ea"/>
                          <a:cs typeface="+mn-cs"/>
                        </a:rPr>
                        <a:t>-</a:t>
                      </a:r>
                    </a:p>
                  </a:txBody>
                  <a:tcPr anchor="ctr"/>
                </a:tc>
                <a:tc>
                  <a:txBody>
                    <a:bodyPr/>
                    <a:lstStyle/>
                    <a:p>
                      <a:pPr algn="ctr"/>
                      <a:r>
                        <a:rPr lang="en-AU" sz="1200" b="1" kern="1200" dirty="0">
                          <a:solidFill>
                            <a:schemeClr val="dk1"/>
                          </a:solidFill>
                          <a:latin typeface="+mn-lt"/>
                          <a:ea typeface="+mn-ea"/>
                          <a:cs typeface="+mn-cs"/>
                        </a:rPr>
                        <a:t>4</a:t>
                      </a:r>
                    </a:p>
                  </a:txBody>
                  <a:tcPr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9984261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IMPROVING CUSTOMER SERVICE</a:t>
            </a:r>
          </a:p>
        </p:txBody>
      </p:sp>
      <p:pic>
        <p:nvPicPr>
          <p:cNvPr id="5" name="Picture Placeholder 4"/>
          <p:cNvPicPr>
            <a:picLocks noGrp="1" noChangeAspect="1"/>
          </p:cNvPicPr>
          <p:nvPr>
            <p:ph type="pic" sz="quarter" idx="15"/>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l="12956" r="12956"/>
          <a:stretch>
            <a:fillRect/>
          </a:stretch>
        </p:blipFill>
        <p:spPr/>
      </p:pic>
    </p:spTree>
    <p:extLst>
      <p:ext uri="{BB962C8B-B14F-4D97-AF65-F5344CB8AC3E}">
        <p14:creationId xmlns:p14="http://schemas.microsoft.com/office/powerpoint/2010/main" val="23814141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Nearly two thirds of SME respondents had not contact the distributor.</a:t>
            </a:r>
          </a:p>
          <a:p>
            <a:r>
              <a:rPr lang="en-AU" dirty="0"/>
              <a:t>Larger businesses were more likely to have made contact.</a:t>
            </a:r>
          </a:p>
        </p:txBody>
      </p:sp>
      <p:sp>
        <p:nvSpPr>
          <p:cNvPr id="3" name="Text Placeholder 2"/>
          <p:cNvSpPr>
            <a:spLocks noGrp="1"/>
          </p:cNvSpPr>
          <p:nvPr>
            <p:ph type="body" sz="quarter" idx="13"/>
          </p:nvPr>
        </p:nvSpPr>
        <p:spPr/>
        <p:txBody>
          <a:bodyPr/>
          <a:lstStyle/>
          <a:p>
            <a:r>
              <a:rPr lang="en-AU" dirty="0"/>
              <a:t>Q8. Customer service is very important to [</a:t>
            </a:r>
            <a:r>
              <a:rPr lang="en-AU" i="1" dirty="0"/>
              <a:t>the</a:t>
            </a:r>
            <a:r>
              <a:rPr lang="en-AU" dirty="0"/>
              <a:t> </a:t>
            </a:r>
            <a:r>
              <a:rPr lang="en-AU" i="1" dirty="0"/>
              <a:t>distributor</a:t>
            </a:r>
            <a:r>
              <a:rPr lang="en-AU" dirty="0"/>
              <a:t>]. [Distributor] currently provides two manned call lines: a fault line and a general enquiry line. [Distributor] aims to answer calls to </a:t>
            </a:r>
            <a:r>
              <a:rPr lang="en-AU" b="1" dirty="0"/>
              <a:t>the electricity fault line</a:t>
            </a:r>
            <a:r>
              <a:rPr lang="en-AU" dirty="0"/>
              <a:t> within 30 seconds, while there is currently no standard response time for </a:t>
            </a:r>
            <a:r>
              <a:rPr lang="en-AU" b="1" dirty="0"/>
              <a:t>the general enquiry line</a:t>
            </a:r>
            <a:r>
              <a:rPr lang="en-AU" dirty="0"/>
              <a:t>. </a:t>
            </a:r>
          </a:p>
          <a:p>
            <a:r>
              <a:rPr lang="en-AU" dirty="0"/>
              <a:t>Has your business previously called [the distributor’s] fault or general enquiry lines?</a:t>
            </a:r>
            <a:endParaRPr lang="en-AU" dirty="0">
              <a:effectLst>
                <a:glow>
                  <a:srgbClr val="000000"/>
                </a:glow>
                <a:outerShdw sx="0" sy="0">
                  <a:srgbClr val="000000"/>
                </a:outerShdw>
                <a:reflection stA="0" endPos="0" fadeDir="0" sx="0" sy="0"/>
              </a:effectLst>
            </a:endParaRPr>
          </a:p>
          <a:p>
            <a:r>
              <a:rPr lang="en-AU" dirty="0"/>
              <a:t>Base: All respondents (n=201)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072368" cy="714375"/>
          </a:xfrm>
        </p:spPr>
        <p:txBody>
          <a:bodyPr/>
          <a:lstStyle/>
          <a:p>
            <a:r>
              <a:rPr lang="en-US" dirty="0"/>
              <a:t>INCIDENCE OF HAVING CONTACTED DISTRIBUTOR</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2351575930"/>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682379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Almost three quarters of businesses were happy to leave the length of time to answer calls on the general enquiry line at over 30 seconds, instead of paying an additional $2 a year to improve answering times.</a:t>
            </a:r>
          </a:p>
        </p:txBody>
      </p:sp>
      <p:sp>
        <p:nvSpPr>
          <p:cNvPr id="3" name="Text Placeholder 2"/>
          <p:cNvSpPr>
            <a:spLocks noGrp="1"/>
          </p:cNvSpPr>
          <p:nvPr>
            <p:ph type="body" sz="quarter" idx="13"/>
          </p:nvPr>
        </p:nvSpPr>
        <p:spPr/>
        <p:txBody>
          <a:bodyPr/>
          <a:lstStyle/>
          <a:p>
            <a:r>
              <a:rPr lang="en-AU" dirty="0"/>
              <a:t>Q9. [the distributor] can ensure that calls to the general enquiry line are answered within 30 seconds as well, but this would cost a bit more. Which option would you prefer for the time taken for [insert distributor] to answer general enquiries (i.e. non-urgent calls)? </a:t>
            </a:r>
            <a:r>
              <a:rPr lang="en-AU" i="1" dirty="0"/>
              <a:t>Answers provided after seeing full bill impact</a:t>
            </a:r>
          </a:p>
          <a:p>
            <a:r>
              <a:rPr lang="en-AU" dirty="0"/>
              <a:t>Base: All respondents (n=201)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072368" cy="714375"/>
          </a:xfrm>
        </p:spPr>
        <p:txBody>
          <a:bodyPr/>
          <a:lstStyle/>
          <a:p>
            <a:r>
              <a:rPr lang="en-US" dirty="0"/>
              <a:t>IMPROVING SPEED OF ANSWERING CALLS</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2303017356"/>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
        <p:nvSpPr>
          <p:cNvPr id="6" name="Oval 5">
            <a:extLst>
              <a:ext uri="{FF2B5EF4-FFF2-40B4-BE49-F238E27FC236}">
                <a16:creationId xmlns:a16="http://schemas.microsoft.com/office/drawing/2014/main" id="{95E3AE54-AD5F-4927-8C61-9819EDE05358}"/>
              </a:ext>
            </a:extLst>
          </p:cNvPr>
          <p:cNvSpPr/>
          <p:nvPr/>
        </p:nvSpPr>
        <p:spPr>
          <a:xfrm>
            <a:off x="4824140" y="3312095"/>
            <a:ext cx="432039" cy="432031"/>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
        <p:nvSpPr>
          <p:cNvPr id="7" name="Oval 6">
            <a:extLst>
              <a:ext uri="{FF2B5EF4-FFF2-40B4-BE49-F238E27FC236}">
                <a16:creationId xmlns:a16="http://schemas.microsoft.com/office/drawing/2014/main" id="{95E3AE54-AD5F-4927-8C61-9819EDE05358}"/>
              </a:ext>
            </a:extLst>
          </p:cNvPr>
          <p:cNvSpPr/>
          <p:nvPr/>
        </p:nvSpPr>
        <p:spPr>
          <a:xfrm>
            <a:off x="4815280" y="1763766"/>
            <a:ext cx="432039" cy="432031"/>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en-US"/>
          </a:p>
        </p:txBody>
      </p:sp>
    </p:spTree>
    <p:extLst>
      <p:ext uri="{BB962C8B-B14F-4D97-AF65-F5344CB8AC3E}">
        <p14:creationId xmlns:p14="http://schemas.microsoft.com/office/powerpoint/2010/main" val="261003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720725" y="1079846"/>
            <a:ext cx="10079038" cy="4320829"/>
          </a:xfrm>
        </p:spPr>
        <p:txBody>
          <a:bodyPr/>
          <a:lstStyle/>
          <a:p>
            <a:pPr marL="0" indent="0">
              <a:lnSpc>
                <a:spcPct val="150000"/>
              </a:lnSpc>
              <a:buNone/>
            </a:pPr>
            <a:r>
              <a:rPr lang="en-AU" dirty="0"/>
              <a:t>APPROACH					3</a:t>
            </a:r>
          </a:p>
          <a:p>
            <a:pPr marL="0" indent="0">
              <a:lnSpc>
                <a:spcPct val="150000"/>
              </a:lnSpc>
              <a:buNone/>
            </a:pPr>
            <a:r>
              <a:rPr lang="en-AU" dirty="0"/>
              <a:t>SUMMARY OF FINDINGS				6</a:t>
            </a:r>
          </a:p>
          <a:p>
            <a:pPr marL="0" indent="0">
              <a:lnSpc>
                <a:spcPct val="150000"/>
              </a:lnSpc>
              <a:buNone/>
            </a:pPr>
            <a:r>
              <a:rPr lang="en-AU" dirty="0"/>
              <a:t>DISTRIBUTOR PERCEPTIONS				13</a:t>
            </a:r>
          </a:p>
          <a:p>
            <a:pPr marL="0" indent="0">
              <a:lnSpc>
                <a:spcPct val="150000"/>
              </a:lnSpc>
              <a:buNone/>
            </a:pPr>
            <a:r>
              <a:rPr lang="en-AU" dirty="0"/>
              <a:t>IMPROVING CUSTOMER SERVICE			17</a:t>
            </a:r>
          </a:p>
          <a:p>
            <a:pPr marL="0" indent="0">
              <a:lnSpc>
                <a:spcPct val="150000"/>
              </a:lnSpc>
              <a:buNone/>
            </a:pPr>
            <a:r>
              <a:rPr lang="en-AU" dirty="0"/>
              <a:t>ACCESS TO REAL TIME DATA				24</a:t>
            </a:r>
          </a:p>
          <a:p>
            <a:pPr marL="0" indent="0">
              <a:lnSpc>
                <a:spcPct val="150000"/>
              </a:lnSpc>
              <a:buNone/>
            </a:pPr>
            <a:r>
              <a:rPr lang="en-AU" dirty="0"/>
              <a:t>SOLAR ENABLEMENT				27</a:t>
            </a:r>
          </a:p>
          <a:p>
            <a:pPr marL="0" indent="0">
              <a:lnSpc>
                <a:spcPct val="150000"/>
              </a:lnSpc>
              <a:buNone/>
            </a:pPr>
            <a:r>
              <a:rPr lang="en-AU" dirty="0"/>
              <a:t>DIGITAL &amp; RESILIENT NETWORK			34</a:t>
            </a:r>
          </a:p>
          <a:p>
            <a:pPr marL="0" indent="0">
              <a:lnSpc>
                <a:spcPct val="150000"/>
              </a:lnSpc>
              <a:buNone/>
            </a:pPr>
            <a:r>
              <a:rPr lang="en-AU" dirty="0"/>
              <a:t>AFFORDABLE NETWORK				37</a:t>
            </a:r>
          </a:p>
          <a:p>
            <a:pPr marL="0" indent="0">
              <a:lnSpc>
                <a:spcPct val="150000"/>
              </a:lnSpc>
              <a:buNone/>
            </a:pPr>
            <a:r>
              <a:rPr lang="en-AU" dirty="0"/>
              <a:t>OVERALL PACKAGE FOR 2021-2026			41</a:t>
            </a:r>
          </a:p>
          <a:p>
            <a:pPr marL="0" indent="0">
              <a:lnSpc>
                <a:spcPct val="150000"/>
              </a:lnSpc>
              <a:buNone/>
            </a:pPr>
            <a:r>
              <a:rPr lang="en-AU" dirty="0"/>
              <a:t>DEMOGRAPHICS					45</a:t>
            </a:r>
          </a:p>
        </p:txBody>
      </p:sp>
      <p:sp>
        <p:nvSpPr>
          <p:cNvPr id="3" name="Text Placeholder 2"/>
          <p:cNvSpPr>
            <a:spLocks noGrp="1"/>
          </p:cNvSpPr>
          <p:nvPr>
            <p:ph type="body" sz="quarter" idx="11"/>
          </p:nvPr>
        </p:nvSpPr>
        <p:spPr/>
        <p:txBody>
          <a:bodyPr/>
          <a:lstStyle/>
          <a:p>
            <a:r>
              <a:rPr lang="en-AU" dirty="0"/>
              <a:t>TABLE OF CONTENTS</a:t>
            </a:r>
          </a:p>
        </p:txBody>
      </p:sp>
    </p:spTree>
    <p:extLst>
      <p:ext uri="{BB962C8B-B14F-4D97-AF65-F5344CB8AC3E}">
        <p14:creationId xmlns:p14="http://schemas.microsoft.com/office/powerpoint/2010/main" val="1147088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Text messages were preferred to communicate unexpected outages and faults in the area, while email was preferred to communicate planned outages, consultations and other events.</a:t>
            </a:r>
          </a:p>
        </p:txBody>
      </p:sp>
      <p:sp>
        <p:nvSpPr>
          <p:cNvPr id="3" name="Text Placeholder 2"/>
          <p:cNvSpPr>
            <a:spLocks noGrp="1"/>
          </p:cNvSpPr>
          <p:nvPr>
            <p:ph type="body" sz="quarter" idx="13"/>
          </p:nvPr>
        </p:nvSpPr>
        <p:spPr/>
        <p:txBody>
          <a:bodyPr/>
          <a:lstStyle/>
          <a:p>
            <a:r>
              <a:rPr lang="en-AU" dirty="0"/>
              <a:t>Q10. Which method of communication would you prefer [insert distributor] to use to communicate with you about the following</a:t>
            </a:r>
          </a:p>
          <a:p>
            <a:r>
              <a:rPr lang="en-AU" dirty="0"/>
              <a:t>Base: All respondents (n=201)</a:t>
            </a:r>
          </a:p>
        </p:txBody>
      </p:sp>
      <p:sp>
        <p:nvSpPr>
          <p:cNvPr id="5" name="Text Placeholder 4"/>
          <p:cNvSpPr>
            <a:spLocks noGrp="1"/>
          </p:cNvSpPr>
          <p:nvPr>
            <p:ph type="body" sz="quarter" idx="11"/>
          </p:nvPr>
        </p:nvSpPr>
        <p:spPr>
          <a:xfrm>
            <a:off x="244" y="149712"/>
            <a:ext cx="9072368" cy="714375"/>
          </a:xfrm>
        </p:spPr>
        <p:txBody>
          <a:bodyPr/>
          <a:lstStyle/>
          <a:p>
            <a:r>
              <a:rPr lang="en-US" dirty="0"/>
              <a:t>PREFERRED METHOD OF COMMUNICATION</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975658851"/>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274713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Only 1 in 5 SME respondents could recall notification of a planned outage.</a:t>
            </a:r>
          </a:p>
        </p:txBody>
      </p:sp>
      <p:sp>
        <p:nvSpPr>
          <p:cNvPr id="3" name="Text Placeholder 2"/>
          <p:cNvSpPr>
            <a:spLocks noGrp="1"/>
          </p:cNvSpPr>
          <p:nvPr>
            <p:ph type="body" sz="quarter" idx="13"/>
          </p:nvPr>
        </p:nvSpPr>
        <p:spPr/>
        <p:txBody>
          <a:bodyPr/>
          <a:lstStyle/>
          <a:p>
            <a:r>
              <a:rPr lang="en-AU" dirty="0"/>
              <a:t>Q11. </a:t>
            </a:r>
            <a:r>
              <a:rPr lang="en-US" dirty="0"/>
              <a:t>Has your business ever been notified by [insert distributor] about a planned outage?</a:t>
            </a:r>
            <a:endParaRPr lang="en-AU" dirty="0"/>
          </a:p>
          <a:p>
            <a:r>
              <a:rPr lang="en-AU" dirty="0"/>
              <a:t>Base: All respondents (n=201)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072368" cy="714375"/>
          </a:xfrm>
        </p:spPr>
        <p:txBody>
          <a:bodyPr/>
          <a:lstStyle/>
          <a:p>
            <a:r>
              <a:rPr lang="en-US" dirty="0"/>
              <a:t>INCIDENCE OF NOTIFICATION OF A PLANNED OUTAGE</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3869727929"/>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265765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Satisfaction with time given is high however there is some slight room to improve how much information the business receives (8% dissatisfied and 21% neither).</a:t>
            </a:r>
          </a:p>
        </p:txBody>
      </p:sp>
      <p:sp>
        <p:nvSpPr>
          <p:cNvPr id="3" name="Text Placeholder 2"/>
          <p:cNvSpPr>
            <a:spLocks noGrp="1"/>
          </p:cNvSpPr>
          <p:nvPr>
            <p:ph type="body" sz="quarter" idx="13"/>
          </p:nvPr>
        </p:nvSpPr>
        <p:spPr/>
        <p:txBody>
          <a:bodyPr/>
          <a:lstStyle/>
          <a:p>
            <a:r>
              <a:rPr lang="en-AU" dirty="0"/>
              <a:t>Q12. </a:t>
            </a:r>
            <a:r>
              <a:rPr lang="en-US" dirty="0"/>
              <a:t>If yes, how satisfied were you with…</a:t>
            </a:r>
            <a:endParaRPr lang="en-AU" dirty="0">
              <a:effectLst>
                <a:glow>
                  <a:srgbClr val="000000"/>
                </a:glow>
                <a:outerShdw sx="0" sy="0">
                  <a:srgbClr val="000000"/>
                </a:outerShdw>
                <a:reflection stA="0" endPos="0" fadeDir="0" sx="0" sy="0"/>
              </a:effectLst>
            </a:endParaRPr>
          </a:p>
          <a:p>
            <a:r>
              <a:rPr lang="en-AU" dirty="0"/>
              <a:t>Base: Respondents who indicated their business had been notified of a planned outage (n=48)</a:t>
            </a:r>
          </a:p>
        </p:txBody>
      </p:sp>
      <p:sp>
        <p:nvSpPr>
          <p:cNvPr id="5" name="Text Placeholder 4"/>
          <p:cNvSpPr>
            <a:spLocks noGrp="1"/>
          </p:cNvSpPr>
          <p:nvPr>
            <p:ph type="body" sz="quarter" idx="11"/>
          </p:nvPr>
        </p:nvSpPr>
        <p:spPr>
          <a:xfrm>
            <a:off x="244" y="149712"/>
            <a:ext cx="9072368" cy="714375"/>
          </a:xfrm>
        </p:spPr>
        <p:txBody>
          <a:bodyPr/>
          <a:lstStyle/>
          <a:p>
            <a:r>
              <a:rPr lang="en-US" dirty="0"/>
              <a:t>SATISFACTION WITH PLANNED OUTAGE COMMUNICATION</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354919548"/>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141801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Nearly two thirds of SME respondents indicated that it was important for CitiPower to continue to read smart meters remotely.</a:t>
            </a:r>
          </a:p>
        </p:txBody>
      </p:sp>
      <p:sp>
        <p:nvSpPr>
          <p:cNvPr id="3" name="Text Placeholder 2"/>
          <p:cNvSpPr>
            <a:spLocks noGrp="1"/>
          </p:cNvSpPr>
          <p:nvPr>
            <p:ph type="body" sz="quarter" idx="13"/>
          </p:nvPr>
        </p:nvSpPr>
        <p:spPr/>
        <p:txBody>
          <a:bodyPr/>
          <a:lstStyle/>
          <a:p>
            <a:r>
              <a:rPr lang="en-AU" dirty="0"/>
              <a:t>Q13. </a:t>
            </a:r>
            <a:r>
              <a:rPr lang="en-US" dirty="0">
                <a:effectLst>
                  <a:glow>
                    <a:srgbClr val="000000"/>
                  </a:glow>
                  <a:outerShdw sx="0" sy="0">
                    <a:srgbClr val="000000"/>
                  </a:outerShdw>
                  <a:reflection stA="0" endPos="0" fadeDir="0" sx="0" sy="0"/>
                </a:effectLst>
              </a:rPr>
              <a:t>Almost all Victorian households have a smart meter installed. Smart meters allow [insert distributor] to remotely read your meter, or remotely turn-on and turn-off electricity at your business when you move. This means [the distributor] doesn’t have to send someone to the property, making the process quicker and cheaper. How important is it to you that they continue to remotely read your meter and remotely turn your power on and off when you move? </a:t>
            </a:r>
            <a:endParaRPr lang="en-AU" dirty="0"/>
          </a:p>
          <a:p>
            <a:r>
              <a:rPr lang="en-AU" dirty="0"/>
              <a:t>Base: All respondents (n=201)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072368" cy="714375"/>
          </a:xfrm>
        </p:spPr>
        <p:txBody>
          <a:bodyPr/>
          <a:lstStyle/>
          <a:p>
            <a:r>
              <a:rPr lang="en-US" dirty="0"/>
              <a:t>PERCEIVED IMPORTANCE OF REMOTELY READING SMART METERS</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390353343"/>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903179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ACCESS TO REAL TIME DATA</a:t>
            </a:r>
          </a:p>
        </p:txBody>
      </p:sp>
      <p:pic>
        <p:nvPicPr>
          <p:cNvPr id="5" name="Picture Placeholder 4"/>
          <p:cNvPicPr>
            <a:picLocks noGrp="1" noChangeAspect="1"/>
          </p:cNvPicPr>
          <p:nvPr>
            <p:ph type="pic" sz="quarter" idx="15"/>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22228" t="4" r="3690" b="-4"/>
          <a:stretch/>
        </p:blipFill>
        <p:spPr/>
      </p:pic>
    </p:spTree>
    <p:extLst>
      <p:ext uri="{BB962C8B-B14F-4D97-AF65-F5344CB8AC3E}">
        <p14:creationId xmlns:p14="http://schemas.microsoft.com/office/powerpoint/2010/main" val="5903350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sz="1400" dirty="0"/>
              <a:t>Businesses were less likely than residents to say they would use their usage data.</a:t>
            </a:r>
          </a:p>
          <a:p>
            <a:r>
              <a:rPr lang="en-AU" sz="1400" dirty="0"/>
              <a:t>More than 2 in 5 respondents indicated their business would use real time data to monitor and adapt usage behaviours.</a:t>
            </a:r>
          </a:p>
          <a:p>
            <a:r>
              <a:rPr lang="en-AU" sz="1400" dirty="0"/>
              <a:t>One third are also interested to check their bills against the previous years usage, and to track which equipment was using the most electricity.</a:t>
            </a:r>
          </a:p>
          <a:p>
            <a:r>
              <a:rPr lang="en-AU" sz="1400" dirty="0"/>
              <a:t>1 in 5 said they probably wouldn’t use it.</a:t>
            </a:r>
          </a:p>
        </p:txBody>
      </p:sp>
      <p:sp>
        <p:nvSpPr>
          <p:cNvPr id="3" name="Text Placeholder 2"/>
          <p:cNvSpPr>
            <a:spLocks noGrp="1"/>
          </p:cNvSpPr>
          <p:nvPr>
            <p:ph type="body" sz="quarter" idx="13"/>
          </p:nvPr>
        </p:nvSpPr>
        <p:spPr/>
        <p:txBody>
          <a:bodyPr/>
          <a:lstStyle/>
          <a:p>
            <a:r>
              <a:rPr lang="en-AU" dirty="0"/>
              <a:t>Q14. [insert distributor] is considering giving customers access to their electricity usage data in near real-time (every 15-minutes) which would mean you could make on-the-spot decisions about your usage. It would also allow customers to more effectively participate in programs such as demand response where they can reduce their usage during certain times for a financial reward. </a:t>
            </a:r>
          </a:p>
          <a:p>
            <a:r>
              <a:rPr lang="en-AU" dirty="0"/>
              <a:t>If your business had easy access to your usage data on a mobile phone app for example, how do you think your business would use it?</a:t>
            </a:r>
            <a:endParaRPr lang="en-AU" dirty="0">
              <a:effectLst>
                <a:glow>
                  <a:srgbClr val="000000"/>
                </a:glow>
                <a:outerShdw sx="0" sy="0">
                  <a:srgbClr val="000000"/>
                </a:outerShdw>
                <a:reflection stA="0" endPos="0" fadeDir="0" sx="0" sy="0"/>
              </a:effectLst>
            </a:endParaRPr>
          </a:p>
          <a:p>
            <a:r>
              <a:rPr lang="en-AU" dirty="0"/>
              <a:t>Base: All respondents (n=201)</a:t>
            </a:r>
          </a:p>
        </p:txBody>
      </p:sp>
      <p:sp>
        <p:nvSpPr>
          <p:cNvPr id="5" name="Text Placeholder 4"/>
          <p:cNvSpPr>
            <a:spLocks noGrp="1"/>
          </p:cNvSpPr>
          <p:nvPr>
            <p:ph type="body" sz="quarter" idx="11"/>
          </p:nvPr>
        </p:nvSpPr>
        <p:spPr>
          <a:xfrm>
            <a:off x="244" y="149712"/>
            <a:ext cx="9072368" cy="714375"/>
          </a:xfrm>
        </p:spPr>
        <p:txBody>
          <a:bodyPr/>
          <a:lstStyle/>
          <a:p>
            <a:r>
              <a:rPr lang="en-US" dirty="0"/>
              <a:t>INTEREST IN ACCESS TO USAGE DATA </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3561689230"/>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906690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Just over half of SME respondents wanted no change to their bills with provision of data the next day with without 15 minute intervals. </a:t>
            </a:r>
          </a:p>
        </p:txBody>
      </p:sp>
      <p:sp>
        <p:nvSpPr>
          <p:cNvPr id="3" name="Text Placeholder 2"/>
          <p:cNvSpPr>
            <a:spLocks noGrp="1"/>
          </p:cNvSpPr>
          <p:nvPr>
            <p:ph type="body" sz="quarter" idx="13"/>
          </p:nvPr>
        </p:nvSpPr>
        <p:spPr/>
        <p:txBody>
          <a:bodyPr/>
          <a:lstStyle/>
          <a:p>
            <a:r>
              <a:rPr lang="en-AU" dirty="0"/>
              <a:t>Q15.In terms of providing the data on your business’s usage, which option would you prefer</a:t>
            </a:r>
            <a:r>
              <a:rPr lang="en-US" dirty="0">
                <a:effectLst>
                  <a:glow>
                    <a:srgbClr val="000000"/>
                  </a:glow>
                  <a:outerShdw sx="0" sy="0">
                    <a:srgbClr val="000000"/>
                  </a:outerShdw>
                  <a:reflection stA="0" endPos="0" fadeDir="0" sx="0" sy="0"/>
                </a:effectLst>
              </a:rPr>
              <a:t>?</a:t>
            </a:r>
            <a:r>
              <a:rPr lang="en-AU" i="1" dirty="0"/>
              <a:t> Answers provided after seeing full bill impact</a:t>
            </a:r>
            <a:r>
              <a:rPr lang="en-US" dirty="0">
                <a:effectLst>
                  <a:glow>
                    <a:srgbClr val="000000"/>
                  </a:glow>
                  <a:outerShdw sx="0" sy="0">
                    <a:srgbClr val="000000"/>
                  </a:outerShdw>
                  <a:reflection stA="0" endPos="0" fadeDir="0" sx="0" sy="0"/>
                </a:effectLst>
              </a:rPr>
              <a:t> </a:t>
            </a:r>
            <a:endParaRPr lang="en-AU" dirty="0"/>
          </a:p>
          <a:p>
            <a:r>
              <a:rPr lang="en-AU" dirty="0"/>
              <a:t>Base: All respondents (n=201)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072368" cy="714375"/>
          </a:xfrm>
        </p:spPr>
        <p:txBody>
          <a:bodyPr/>
          <a:lstStyle/>
          <a:p>
            <a:r>
              <a:rPr lang="en-US" dirty="0"/>
              <a:t>PREFERENCE FOR ACCESS TO DATA</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3973207242"/>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190725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SOLAR ENABLEMENT</a:t>
            </a:r>
          </a:p>
        </p:txBody>
      </p:sp>
      <p:pic>
        <p:nvPicPr>
          <p:cNvPr id="5" name="Picture Placeholder 4"/>
          <p:cNvPicPr>
            <a:picLocks noGrp="1" noChangeAspect="1"/>
          </p:cNvPicPr>
          <p:nvPr>
            <p:ph type="pic" sz="quarter" idx="15"/>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13480" r="13480"/>
          <a:stretch>
            <a:fillRect/>
          </a:stretch>
        </p:blipFill>
        <p:spPr/>
      </p:pic>
    </p:spTree>
    <p:extLst>
      <p:ext uri="{BB962C8B-B14F-4D97-AF65-F5344CB8AC3E}">
        <p14:creationId xmlns:p14="http://schemas.microsoft.com/office/powerpoint/2010/main" val="2403050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sz="1600" dirty="0"/>
              <a:t>Only 10% of SME’s in the CitiPower area currently have solar panels, with a further 1 in 5 considering having them installed in the next 2-5 years.</a:t>
            </a:r>
          </a:p>
          <a:p>
            <a:r>
              <a:rPr lang="en-AU" sz="1600" dirty="0"/>
              <a:t>Incidence of current solar power is significantly higher amongst businesses with 5 or more employees (26% of those with 5-19 employees and 32% of those with 20+ employees).</a:t>
            </a:r>
          </a:p>
        </p:txBody>
      </p:sp>
      <p:sp>
        <p:nvSpPr>
          <p:cNvPr id="3" name="Text Placeholder 2"/>
          <p:cNvSpPr>
            <a:spLocks noGrp="1"/>
          </p:cNvSpPr>
          <p:nvPr>
            <p:ph type="body" sz="quarter" idx="13"/>
          </p:nvPr>
        </p:nvSpPr>
        <p:spPr/>
        <p:txBody>
          <a:bodyPr/>
          <a:lstStyle/>
          <a:p>
            <a:r>
              <a:rPr lang="en-AU" dirty="0"/>
              <a:t>Q16. </a:t>
            </a:r>
            <a:r>
              <a:rPr lang="en-US" dirty="0"/>
              <a:t>D</a:t>
            </a:r>
            <a:r>
              <a:rPr lang="en-AU" dirty="0" err="1"/>
              <a:t>oes</a:t>
            </a:r>
            <a:r>
              <a:rPr lang="en-AU" dirty="0"/>
              <a:t> your business have solar panels?</a:t>
            </a:r>
          </a:p>
          <a:p>
            <a:r>
              <a:rPr lang="en-AU" dirty="0"/>
              <a:t>Base: All respondents (n=201)</a:t>
            </a:r>
          </a:p>
          <a:p>
            <a:endParaRPr lang="en-AU" dirty="0"/>
          </a:p>
          <a:p>
            <a:r>
              <a:rPr lang="en-AU" dirty="0"/>
              <a:t>Q17. Is your business considering installing solar panels in the next 2-5 years?</a:t>
            </a:r>
          </a:p>
          <a:p>
            <a:r>
              <a:rPr lang="en-AU" dirty="0"/>
              <a:t>Base: Respondents currently without solar panels (n=158)</a:t>
            </a:r>
          </a:p>
        </p:txBody>
      </p:sp>
      <p:sp>
        <p:nvSpPr>
          <p:cNvPr id="5" name="Text Placeholder 4"/>
          <p:cNvSpPr>
            <a:spLocks noGrp="1"/>
          </p:cNvSpPr>
          <p:nvPr>
            <p:ph type="body" sz="quarter" idx="11"/>
          </p:nvPr>
        </p:nvSpPr>
        <p:spPr>
          <a:xfrm>
            <a:off x="244" y="149712"/>
            <a:ext cx="9072368" cy="714375"/>
          </a:xfrm>
        </p:spPr>
        <p:txBody>
          <a:bodyPr/>
          <a:lstStyle/>
          <a:p>
            <a:r>
              <a:rPr lang="en-US" dirty="0"/>
              <a:t>INCIDENCE OF &amp; INTENTION TO GET SOLAR PANELS</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723628532"/>
              </p:ext>
            </p:extLst>
          </p:nvPr>
        </p:nvGraphicFramePr>
        <p:xfrm>
          <a:off x="720725" y="1079500"/>
          <a:ext cx="3599359" cy="43211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ontent Placeholder 9"/>
          <p:cNvGraphicFramePr>
            <a:graphicFrameLocks/>
          </p:cNvGraphicFramePr>
          <p:nvPr>
            <p:extLst>
              <p:ext uri="{D42A27DB-BD31-4B8C-83A1-F6EECF244321}">
                <p14:modId xmlns:p14="http://schemas.microsoft.com/office/powerpoint/2010/main" val="1353162327"/>
              </p:ext>
            </p:extLst>
          </p:nvPr>
        </p:nvGraphicFramePr>
        <p:xfrm>
          <a:off x="5076484" y="1079500"/>
          <a:ext cx="3599359" cy="43211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706348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Just over half of respondents with solar installed reported that they still would have done so if they could not export.</a:t>
            </a:r>
          </a:p>
          <a:p>
            <a:endParaRPr lang="en-AU" dirty="0"/>
          </a:p>
          <a:p>
            <a:r>
              <a:rPr lang="en-AU" dirty="0"/>
              <a:t>Only just over a third of respondents who do not currently have solar said they would install solar if they could not export.</a:t>
            </a:r>
          </a:p>
        </p:txBody>
      </p:sp>
      <p:sp>
        <p:nvSpPr>
          <p:cNvPr id="3" name="Text Placeholder 2"/>
          <p:cNvSpPr>
            <a:spLocks noGrp="1"/>
          </p:cNvSpPr>
          <p:nvPr>
            <p:ph type="body" sz="quarter" idx="13"/>
          </p:nvPr>
        </p:nvSpPr>
        <p:spPr/>
        <p:txBody>
          <a:bodyPr/>
          <a:lstStyle/>
          <a:p>
            <a:pPr lvl="0" fontAlgn="base"/>
            <a:r>
              <a:rPr lang="en-AU" dirty="0"/>
              <a:t>Q18. </a:t>
            </a:r>
            <a:r>
              <a:rPr lang="en-AU" dirty="0">
                <a:effectLst>
                  <a:glow>
                    <a:srgbClr val="000000"/>
                  </a:glow>
                  <a:outerShdw sx="0" sy="0">
                    <a:srgbClr val="000000"/>
                  </a:outerShdw>
                  <a:reflection stA="0" endPos="0" fadeDir="0" sx="0" sy="0"/>
                </a:effectLst>
              </a:rPr>
              <a:t>Would your business have decided to install solar panels if it could not export excess solar at all? </a:t>
            </a:r>
            <a:r>
              <a:rPr lang="en-AU" i="1" dirty="0">
                <a:effectLst>
                  <a:glow>
                    <a:srgbClr val="000000"/>
                  </a:glow>
                  <a:outerShdw sx="0" sy="0">
                    <a:srgbClr val="000000"/>
                  </a:outerShdw>
                  <a:reflection stA="0" endPos="0" fadeDir="0" sx="0" sy="0"/>
                </a:effectLst>
              </a:rPr>
              <a:t>If the premises already had solar when you moved in then please answer as if your business had decided to install it.</a:t>
            </a:r>
            <a:endParaRPr lang="en-AU" dirty="0">
              <a:effectLst>
                <a:glow>
                  <a:srgbClr val="000000"/>
                </a:glow>
                <a:outerShdw sx="0" sy="0">
                  <a:srgbClr val="000000"/>
                </a:outerShdw>
                <a:reflection stA="0" endPos="0" fadeDir="0" sx="0" sy="0"/>
              </a:effectLst>
            </a:endParaRPr>
          </a:p>
          <a:p>
            <a:r>
              <a:rPr lang="en-AU" dirty="0"/>
              <a:t>Base: Respondents with solar panels installed on their business (n=29)</a:t>
            </a:r>
          </a:p>
          <a:p>
            <a:endParaRPr lang="en-AU" dirty="0"/>
          </a:p>
          <a:p>
            <a:r>
              <a:rPr lang="en-AU" dirty="0"/>
              <a:t>Q19. Would your business install solar panels if it could </a:t>
            </a:r>
            <a:r>
              <a:rPr lang="en-AU" b="1" u="sng" dirty="0"/>
              <a:t>not</a:t>
            </a:r>
            <a:r>
              <a:rPr lang="en-AU" dirty="0"/>
              <a:t> sell spare electricity from the solar on to the network?</a:t>
            </a:r>
          </a:p>
          <a:p>
            <a:r>
              <a:rPr lang="en-AU" dirty="0"/>
              <a:t>Base: Respondents considering installing solar panels (n=79)</a:t>
            </a:r>
          </a:p>
        </p:txBody>
      </p:sp>
      <p:sp>
        <p:nvSpPr>
          <p:cNvPr id="5" name="Text Placeholder 4"/>
          <p:cNvSpPr>
            <a:spLocks noGrp="1"/>
          </p:cNvSpPr>
          <p:nvPr>
            <p:ph type="body" sz="quarter" idx="11"/>
          </p:nvPr>
        </p:nvSpPr>
        <p:spPr>
          <a:xfrm>
            <a:off x="244" y="149712"/>
            <a:ext cx="9072368" cy="714375"/>
          </a:xfrm>
        </p:spPr>
        <p:txBody>
          <a:bodyPr/>
          <a:lstStyle/>
          <a:p>
            <a:r>
              <a:rPr lang="en-US" dirty="0"/>
              <a:t>IMPACT OF SELLING SOLAR ELECTRICITY</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1032772643"/>
              </p:ext>
            </p:extLst>
          </p:nvPr>
        </p:nvGraphicFramePr>
        <p:xfrm>
          <a:off x="720725" y="1079500"/>
          <a:ext cx="3599359" cy="432117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ontent Placeholder 9"/>
          <p:cNvGraphicFramePr>
            <a:graphicFrameLocks/>
          </p:cNvGraphicFramePr>
          <p:nvPr>
            <p:extLst>
              <p:ext uri="{D42A27DB-BD31-4B8C-83A1-F6EECF244321}">
                <p14:modId xmlns:p14="http://schemas.microsoft.com/office/powerpoint/2010/main" val="3732264086"/>
              </p:ext>
            </p:extLst>
          </p:nvPr>
        </p:nvGraphicFramePr>
        <p:xfrm>
          <a:off x="5076484" y="1079500"/>
          <a:ext cx="3599359" cy="43211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161946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APPROACH</a:t>
            </a:r>
          </a:p>
        </p:txBody>
      </p:sp>
      <p:pic>
        <p:nvPicPr>
          <p:cNvPr id="4" name="Picture Placeholder 4"/>
          <p:cNvPicPr>
            <a:picLocks noGrp="1" noChangeAspect="1"/>
          </p:cNvPicPr>
          <p:nvPr>
            <p:ph type="pic" sz="quarter" idx="15"/>
          </p:nvPr>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l="51" r="51"/>
          <a:stretch/>
        </p:blipFill>
        <p:spPr/>
      </p:pic>
    </p:spTree>
    <p:extLst>
      <p:ext uri="{BB962C8B-B14F-4D97-AF65-F5344CB8AC3E}">
        <p14:creationId xmlns:p14="http://schemas.microsoft.com/office/powerpoint/2010/main" val="17919095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Nearly three quarters of SMEs with, or intending to install, solar indicated that money saving was a key motivating factor. </a:t>
            </a:r>
          </a:p>
          <a:p>
            <a:r>
              <a:rPr lang="en-AU" dirty="0"/>
              <a:t>Environmental outcomes were also considered important by around two thirds.</a:t>
            </a:r>
          </a:p>
        </p:txBody>
      </p:sp>
      <p:sp>
        <p:nvSpPr>
          <p:cNvPr id="3" name="Text Placeholder 2"/>
          <p:cNvSpPr>
            <a:spLocks noGrp="1"/>
          </p:cNvSpPr>
          <p:nvPr>
            <p:ph type="body" sz="quarter" idx="13"/>
          </p:nvPr>
        </p:nvSpPr>
        <p:spPr/>
        <p:txBody>
          <a:bodyPr/>
          <a:lstStyle/>
          <a:p>
            <a:r>
              <a:rPr lang="en-AU" dirty="0"/>
              <a:t>Q20. What were/are/would be the business’s motivations for installing solar?</a:t>
            </a:r>
            <a:endParaRPr lang="en-AU" dirty="0">
              <a:effectLst>
                <a:glow>
                  <a:srgbClr val="000000"/>
                </a:glow>
                <a:outerShdw sx="0" sy="0">
                  <a:srgbClr val="000000"/>
                </a:outerShdw>
                <a:reflection stA="0" endPos="0" fadeDir="0" sx="0" sy="0"/>
              </a:effectLst>
            </a:endParaRPr>
          </a:p>
          <a:p>
            <a:r>
              <a:rPr lang="en-AU" dirty="0"/>
              <a:t>Base: Respondents who have or are considering getting solar panels (n=60)</a:t>
            </a:r>
          </a:p>
        </p:txBody>
      </p:sp>
      <p:sp>
        <p:nvSpPr>
          <p:cNvPr id="5" name="Text Placeholder 4"/>
          <p:cNvSpPr>
            <a:spLocks noGrp="1"/>
          </p:cNvSpPr>
          <p:nvPr>
            <p:ph type="body" sz="quarter" idx="11"/>
          </p:nvPr>
        </p:nvSpPr>
        <p:spPr>
          <a:xfrm>
            <a:off x="244" y="149712"/>
            <a:ext cx="9072368" cy="714375"/>
          </a:xfrm>
        </p:spPr>
        <p:txBody>
          <a:bodyPr/>
          <a:lstStyle/>
          <a:p>
            <a:r>
              <a:rPr lang="en-US" dirty="0"/>
              <a:t>KEY MOTIVATORS TO INSTALL SOLAR PANELS</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1890716086"/>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541749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More than three quarters of respondents indicated that all solar customers should be able to export back to the grid.</a:t>
            </a:r>
          </a:p>
        </p:txBody>
      </p:sp>
      <p:sp>
        <p:nvSpPr>
          <p:cNvPr id="3" name="Text Placeholder 2"/>
          <p:cNvSpPr>
            <a:spLocks noGrp="1"/>
          </p:cNvSpPr>
          <p:nvPr>
            <p:ph type="body" sz="quarter" idx="13"/>
          </p:nvPr>
        </p:nvSpPr>
        <p:spPr/>
        <p:txBody>
          <a:bodyPr/>
          <a:lstStyle/>
          <a:p>
            <a:r>
              <a:rPr lang="en-AU" dirty="0"/>
              <a:t>Q21. </a:t>
            </a:r>
            <a:r>
              <a:rPr lang="en-US" dirty="0"/>
              <a:t>Currently many customers with solar panels are not able to export their spare electricity onto the network. This is because the network was not originally built to enable a two way flow of electricity and when there is too much electricity exported into the network it causes problems. Investment will need to be made to enable more customers with solar panels to export. In the long term the increase of solar and batteries on the network could benefit all customers by bringing down electricity prices for everyone (including those without solar). </a:t>
            </a:r>
            <a:endParaRPr lang="en-AU" dirty="0"/>
          </a:p>
          <a:p>
            <a:r>
              <a:rPr lang="en-AU" dirty="0"/>
              <a:t>Should solar customers be able to export spare electricity back onto the grid if they want to</a:t>
            </a:r>
            <a:r>
              <a:rPr lang="en-US" dirty="0">
                <a:effectLst>
                  <a:glow>
                    <a:srgbClr val="000000"/>
                  </a:glow>
                  <a:outerShdw sx="0" sy="0">
                    <a:srgbClr val="000000"/>
                  </a:outerShdw>
                  <a:reflection stA="0" endPos="0" fadeDir="0" sx="0" sy="0"/>
                </a:effectLst>
              </a:rPr>
              <a:t>? </a:t>
            </a:r>
            <a:endParaRPr lang="en-AU" dirty="0"/>
          </a:p>
          <a:p>
            <a:r>
              <a:rPr lang="en-AU" dirty="0"/>
              <a:t>Base: All respondents (n=201)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072368" cy="714375"/>
          </a:xfrm>
        </p:spPr>
        <p:txBody>
          <a:bodyPr/>
          <a:lstStyle/>
          <a:p>
            <a:r>
              <a:rPr lang="en-US" dirty="0"/>
              <a:t>ABILITY TO EXPORT BACK TO THE GRID</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1284051237"/>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73103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sz="1600" dirty="0"/>
              <a:t>Over half (55%) believed that solar customers should pay the additional cost of ensuring people with solar are able to export with most thinking that only those who export should pay (38%).</a:t>
            </a:r>
          </a:p>
          <a:p>
            <a:r>
              <a:rPr lang="en-AU" sz="1600" dirty="0"/>
              <a:t>32% believed that all customers should pay (63% of those with solar).</a:t>
            </a:r>
          </a:p>
        </p:txBody>
      </p:sp>
      <p:sp>
        <p:nvSpPr>
          <p:cNvPr id="3" name="Text Placeholder 2"/>
          <p:cNvSpPr>
            <a:spLocks noGrp="1"/>
          </p:cNvSpPr>
          <p:nvPr>
            <p:ph type="body" sz="quarter" idx="13"/>
          </p:nvPr>
        </p:nvSpPr>
        <p:spPr/>
        <p:txBody>
          <a:bodyPr/>
          <a:lstStyle/>
          <a:p>
            <a:r>
              <a:rPr lang="en-AU" dirty="0"/>
              <a:t>Q22. Who should pay for the additional cost of ensuring people with solar panels are able to export their spare electricity onto the network</a:t>
            </a:r>
            <a:r>
              <a:rPr lang="en-US" dirty="0"/>
              <a:t>?</a:t>
            </a:r>
            <a:endParaRPr lang="en-AU" dirty="0"/>
          </a:p>
          <a:p>
            <a:r>
              <a:rPr lang="en-AU" dirty="0"/>
              <a:t>Base: Respondents who believe solar power should be able to be exported to the grid (n=179)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072368" cy="714375"/>
          </a:xfrm>
        </p:spPr>
        <p:txBody>
          <a:bodyPr/>
          <a:lstStyle/>
          <a:p>
            <a:r>
              <a:rPr lang="en-US" dirty="0"/>
              <a:t>COST FOR EXPORTING BACK TO THE GRID</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3289504893"/>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196492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Over two thirds of those who thought the costs should be spread (70%) indicated a preference for improvement, with the majority of these favouring unlimited export.</a:t>
            </a:r>
          </a:p>
        </p:txBody>
      </p:sp>
      <p:sp>
        <p:nvSpPr>
          <p:cNvPr id="3" name="Text Placeholder 2"/>
          <p:cNvSpPr>
            <a:spLocks noGrp="1"/>
          </p:cNvSpPr>
          <p:nvPr>
            <p:ph type="body" sz="quarter" idx="13"/>
          </p:nvPr>
        </p:nvSpPr>
        <p:spPr/>
        <p:txBody>
          <a:bodyPr/>
          <a:lstStyle/>
          <a:p>
            <a:r>
              <a:rPr lang="en-AU" dirty="0"/>
              <a:t>Q23a. And which option would you prefer</a:t>
            </a:r>
            <a:r>
              <a:rPr lang="en-US" dirty="0">
                <a:effectLst>
                  <a:glow>
                    <a:srgbClr val="000000"/>
                  </a:glow>
                  <a:outerShdw sx="0" sy="0">
                    <a:srgbClr val="000000"/>
                  </a:outerShdw>
                  <a:reflection stA="0" endPos="0" fadeDir="0" sx="0" sy="0"/>
                </a:effectLst>
              </a:rPr>
              <a:t>? </a:t>
            </a:r>
            <a:r>
              <a:rPr lang="en-AU" i="1" dirty="0"/>
              <a:t>Answers provided after seeing full bill impact</a:t>
            </a:r>
            <a:endParaRPr lang="en-AU" dirty="0"/>
          </a:p>
          <a:p>
            <a:r>
              <a:rPr lang="en-AU" dirty="0"/>
              <a:t>Base: Respondents who think the cost should be spread across all customers (n=66)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072368" cy="714375"/>
          </a:xfrm>
        </p:spPr>
        <p:txBody>
          <a:bodyPr/>
          <a:lstStyle/>
          <a:p>
            <a:r>
              <a:rPr lang="en-US" dirty="0"/>
              <a:t>PREFERENCE FOR EXPORTING SOLAR POWER</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3423402114"/>
              </p:ext>
            </p:extLst>
          </p:nvPr>
        </p:nvGraphicFramePr>
        <p:xfrm>
          <a:off x="730962" y="935831"/>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291546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DIGITAL &amp; RESILIENT NETWORK</a:t>
            </a:r>
          </a:p>
        </p:txBody>
      </p:sp>
      <p:pic>
        <p:nvPicPr>
          <p:cNvPr id="5" name="Picture Placeholder 4"/>
          <p:cNvPicPr>
            <a:picLocks noGrp="1" noChangeAspect="1"/>
          </p:cNvPicPr>
          <p:nvPr>
            <p:ph type="pic" sz="quarter" idx="15"/>
          </p:nvPr>
        </p:nvPicPr>
        <p:blipFill rotWithShape="1">
          <a:blip r:embed="rId2">
            <a:duotone>
              <a:schemeClr val="accent2">
                <a:shade val="45000"/>
                <a:satMod val="135000"/>
              </a:schemeClr>
              <a:prstClr val="white"/>
            </a:duotone>
            <a:extLst>
              <a:ext uri="{28A0092B-C50C-407E-A947-70E740481C1C}">
                <a14:useLocalDpi xmlns:a14="http://schemas.microsoft.com/office/drawing/2010/main" val="0"/>
              </a:ext>
            </a:extLst>
          </a:blip>
          <a:srcRect l="7387" t="4" r="18763" b="-4"/>
          <a:stretch/>
        </p:blipFill>
        <p:spPr/>
      </p:pic>
    </p:spTree>
    <p:extLst>
      <p:ext uri="{BB962C8B-B14F-4D97-AF65-F5344CB8AC3E}">
        <p14:creationId xmlns:p14="http://schemas.microsoft.com/office/powerpoint/2010/main" val="347876096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sz="1600" dirty="0"/>
              <a:t>Almost three quarters of SME respondents (70%) wanted to see improvements in the investment into technology, at least to improve reliability and safety. </a:t>
            </a:r>
          </a:p>
          <a:p>
            <a:r>
              <a:rPr lang="en-AU" sz="1600" dirty="0"/>
              <a:t>2 in 5 were willing to pay for investing in encouraging renewable energy generation as well.</a:t>
            </a:r>
          </a:p>
        </p:txBody>
      </p:sp>
      <p:sp>
        <p:nvSpPr>
          <p:cNvPr id="3" name="Text Placeholder 2"/>
          <p:cNvSpPr>
            <a:spLocks noGrp="1"/>
          </p:cNvSpPr>
          <p:nvPr>
            <p:ph type="body" sz="quarter" idx="13"/>
          </p:nvPr>
        </p:nvSpPr>
        <p:spPr/>
        <p:txBody>
          <a:bodyPr/>
          <a:lstStyle/>
          <a:p>
            <a:r>
              <a:rPr lang="en-AU" dirty="0"/>
              <a:t>[The distributor] is looking at ways to use new technology to operate more efficiently and effectively. Although there would be a cost initially, in the longer term introducing this technology would reduce the costs of running the network and result in lower customer bills. The technology could be used in a number of programs, such as:</a:t>
            </a:r>
          </a:p>
          <a:p>
            <a:pPr marL="171450" lvl="0" indent="-171450">
              <a:buFont typeface="Arial" panose="020B0604020202020204" pitchFamily="34" charset="0"/>
              <a:buChar char="•"/>
            </a:pPr>
            <a:r>
              <a:rPr lang="en-AU" dirty="0"/>
              <a:t>developing better network pricing and demand management programs for customers, </a:t>
            </a:r>
          </a:p>
          <a:p>
            <a:pPr marL="171450" lvl="0" indent="-171450">
              <a:buFont typeface="Arial" panose="020B0604020202020204" pitchFamily="34" charset="0"/>
              <a:buChar char="•"/>
            </a:pPr>
            <a:r>
              <a:rPr lang="en-AU" dirty="0"/>
              <a:t>detecting electricity theft, </a:t>
            </a:r>
          </a:p>
          <a:p>
            <a:pPr marL="171450" lvl="0" indent="-171450">
              <a:buFont typeface="Arial" panose="020B0604020202020204" pitchFamily="34" charset="0"/>
              <a:buChar char="•"/>
            </a:pPr>
            <a:r>
              <a:rPr lang="en-AU" dirty="0"/>
              <a:t>managing the impact of Electric Vehicles on the network and </a:t>
            </a:r>
          </a:p>
          <a:p>
            <a:pPr marL="171450" lvl="0" indent="-171450">
              <a:buFont typeface="Arial" panose="020B0604020202020204" pitchFamily="34" charset="0"/>
              <a:buChar char="•"/>
            </a:pPr>
            <a:r>
              <a:rPr lang="en-AU" dirty="0"/>
              <a:t>helping to shift energy usage away from peak times to avoid the need for investment. </a:t>
            </a:r>
          </a:p>
          <a:p>
            <a:r>
              <a:rPr lang="en-AU" dirty="0"/>
              <a:t>Q24a. Which option would you prefer?</a:t>
            </a:r>
            <a:r>
              <a:rPr lang="en-AU" i="1" dirty="0"/>
              <a:t> Answers provided after seeing full bill impact</a:t>
            </a:r>
            <a:endParaRPr lang="en-AU" dirty="0"/>
          </a:p>
          <a:p>
            <a:r>
              <a:rPr lang="en-US" dirty="0">
                <a:effectLst>
                  <a:glow>
                    <a:srgbClr val="000000"/>
                  </a:glow>
                  <a:outerShdw sx="0" sy="0">
                    <a:srgbClr val="000000"/>
                  </a:outerShdw>
                  <a:reflection stA="0" endPos="0" fadeDir="0" sx="0" sy="0"/>
                </a:effectLst>
              </a:rPr>
              <a:t> </a:t>
            </a:r>
            <a:r>
              <a:rPr lang="en-AU" dirty="0"/>
              <a:t>Base: All respondents (n=201)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072368" cy="714375"/>
          </a:xfrm>
        </p:spPr>
        <p:txBody>
          <a:bodyPr/>
          <a:lstStyle/>
          <a:p>
            <a:r>
              <a:rPr lang="en-US" dirty="0"/>
              <a:t>PREFERENCE FOR INVESTING IN TECHNOLOGY</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941396424"/>
              </p:ext>
            </p:extLst>
          </p:nvPr>
        </p:nvGraphicFramePr>
        <p:xfrm>
          <a:off x="720724" y="1079500"/>
          <a:ext cx="8351887"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9885380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There was a divide in willingness to pay for an increase in pole replacements with 50% wanting no change and 50% wanting an increase in pole replacements from 1000.</a:t>
            </a:r>
          </a:p>
        </p:txBody>
      </p:sp>
      <p:sp>
        <p:nvSpPr>
          <p:cNvPr id="3" name="Text Placeholder 2"/>
          <p:cNvSpPr>
            <a:spLocks noGrp="1"/>
          </p:cNvSpPr>
          <p:nvPr>
            <p:ph type="body" sz="quarter" idx="13"/>
          </p:nvPr>
        </p:nvSpPr>
        <p:spPr/>
        <p:txBody>
          <a:bodyPr/>
          <a:lstStyle/>
          <a:p>
            <a:r>
              <a:rPr lang="en-AU" dirty="0"/>
              <a:t>The safety of our power poles is important. Our regular inspection regimes, by fully trained and qualified inspectors, determine when poles need to be repaired or replaced. This is in line with strict regulations and audited by Energy Safe Victoria. </a:t>
            </a:r>
          </a:p>
          <a:p>
            <a:r>
              <a:rPr lang="en-AU" dirty="0"/>
              <a:t>At the moment we replace 1,000 poles per year to strike a balance between cost and safety risk. There are four options for the future replacement of poles and wires provided below: the current option and three others that increase safety but also increase costs.</a:t>
            </a:r>
          </a:p>
          <a:p>
            <a:r>
              <a:rPr lang="en-AU" dirty="0"/>
              <a:t>Q24c. Which option would you prefer?</a:t>
            </a:r>
            <a:r>
              <a:rPr lang="en-AU" i="1" dirty="0"/>
              <a:t> Answers provided after seeing full bill impact</a:t>
            </a:r>
            <a:endParaRPr lang="en-AU" dirty="0"/>
          </a:p>
          <a:p>
            <a:r>
              <a:rPr lang="en-US" dirty="0">
                <a:effectLst>
                  <a:glow>
                    <a:srgbClr val="000000"/>
                  </a:glow>
                  <a:outerShdw sx="0" sy="0">
                    <a:srgbClr val="000000"/>
                  </a:outerShdw>
                  <a:reflection stA="0" endPos="0" fadeDir="0" sx="0" sy="0"/>
                </a:effectLst>
              </a:rPr>
              <a:t> </a:t>
            </a:r>
            <a:r>
              <a:rPr lang="en-AU" dirty="0"/>
              <a:t>Base: All respondents (n=201)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072368" cy="714375"/>
          </a:xfrm>
        </p:spPr>
        <p:txBody>
          <a:bodyPr/>
          <a:lstStyle/>
          <a:p>
            <a:r>
              <a:rPr lang="en-US" dirty="0"/>
              <a:t>PREFERENCE FOR POLE REPLACEMENTS</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1600561525"/>
              </p:ext>
            </p:extLst>
          </p:nvPr>
        </p:nvGraphicFramePr>
        <p:xfrm>
          <a:off x="720724" y="1079500"/>
          <a:ext cx="8351887"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745736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AFFORDABLE NETWORK</a:t>
            </a:r>
          </a:p>
        </p:txBody>
      </p:sp>
      <p:pic>
        <p:nvPicPr>
          <p:cNvPr id="4" name="Picture Placeholder 4"/>
          <p:cNvPicPr>
            <a:picLocks noGrp="1" noChangeAspect="1"/>
          </p:cNvPicPr>
          <p:nvPr>
            <p:ph type="pic" sz="quarter" idx="15"/>
          </p:nvPr>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l="51" r="51"/>
          <a:stretch/>
        </p:blipFill>
        <p:spPr/>
      </p:pic>
    </p:spTree>
    <p:extLst>
      <p:ext uri="{BB962C8B-B14F-4D97-AF65-F5344CB8AC3E}">
        <p14:creationId xmlns:p14="http://schemas.microsoft.com/office/powerpoint/2010/main" val="19112679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42% of SME respondents indicated they would be willing to change usage times in order to save money.</a:t>
            </a:r>
          </a:p>
        </p:txBody>
      </p:sp>
      <p:sp>
        <p:nvSpPr>
          <p:cNvPr id="3" name="Text Placeholder 2"/>
          <p:cNvSpPr>
            <a:spLocks noGrp="1"/>
          </p:cNvSpPr>
          <p:nvPr>
            <p:ph type="body" sz="quarter" idx="13"/>
          </p:nvPr>
        </p:nvSpPr>
        <p:spPr/>
        <p:txBody>
          <a:bodyPr/>
          <a:lstStyle/>
          <a:p>
            <a:r>
              <a:rPr lang="en-AU" dirty="0"/>
              <a:t>Q28. [The distributor] is considering changing the way customers pay for electricity – charging more at certain times of the day and less at others to encourage customers to shift their electricity usage to times when electricity is cheaper. This new approach to billing is called ‘Time of Use’. How willing and able would you be to change the times your business uses electricity if you could save money in doing so?</a:t>
            </a:r>
            <a:endParaRPr lang="en-AU" dirty="0">
              <a:effectLst>
                <a:glow>
                  <a:srgbClr val="000000"/>
                </a:glow>
                <a:outerShdw sx="0" sy="0">
                  <a:srgbClr val="000000"/>
                </a:outerShdw>
                <a:reflection stA="0" endPos="0" fadeDir="0" sx="0" sy="0"/>
              </a:effectLst>
            </a:endParaRPr>
          </a:p>
          <a:p>
            <a:r>
              <a:rPr lang="en-AU" dirty="0"/>
              <a:t>Base: All respondents (n=201)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288392" cy="714375"/>
          </a:xfrm>
        </p:spPr>
        <p:txBody>
          <a:bodyPr/>
          <a:lstStyle/>
          <a:p>
            <a:r>
              <a:rPr lang="en-US" dirty="0"/>
              <a:t>WILLINGNESS TO CHANGE ELECTRICITY USAGE TIMES</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1821455884"/>
              </p:ext>
            </p:extLst>
          </p:nvPr>
        </p:nvGraphicFramePr>
        <p:xfrm>
          <a:off x="720725" y="1079500"/>
          <a:ext cx="7920038" cy="43211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6548651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More than 2 in 5 respondents indicated a preference for ‘time of use’ pricing to be an opt in transition (43%).</a:t>
            </a:r>
          </a:p>
        </p:txBody>
      </p:sp>
      <p:sp>
        <p:nvSpPr>
          <p:cNvPr id="3" name="Text Placeholder 2"/>
          <p:cNvSpPr>
            <a:spLocks noGrp="1"/>
          </p:cNvSpPr>
          <p:nvPr>
            <p:ph type="body" sz="quarter" idx="13"/>
          </p:nvPr>
        </p:nvSpPr>
        <p:spPr/>
        <p:txBody>
          <a:bodyPr/>
          <a:lstStyle/>
          <a:p>
            <a:r>
              <a:rPr lang="en-AU" dirty="0"/>
              <a:t>Q29. If this Time of Use system were to be introduced, how do you think business customers should be moved onto it?</a:t>
            </a:r>
            <a:endParaRPr lang="en-AU" dirty="0">
              <a:effectLst>
                <a:glow>
                  <a:srgbClr val="000000"/>
                </a:glow>
                <a:outerShdw sx="0" sy="0">
                  <a:srgbClr val="000000"/>
                </a:outerShdw>
                <a:reflection stA="0" endPos="0" fadeDir="0" sx="0" sy="0"/>
              </a:effectLst>
            </a:endParaRPr>
          </a:p>
          <a:p>
            <a:r>
              <a:rPr lang="en-AU" dirty="0"/>
              <a:t>Base: All respondents (n=201) </a:t>
            </a:r>
            <a:r>
              <a:rPr lang="en-AU" dirty="0">
                <a:solidFill>
                  <a:srgbClr val="C00000"/>
                </a:solidFill>
              </a:rPr>
              <a:t>* WARNING: SMALL BASE SIZES</a:t>
            </a:r>
            <a:endParaRPr lang="en-AU" dirty="0"/>
          </a:p>
        </p:txBody>
      </p:sp>
      <p:sp>
        <p:nvSpPr>
          <p:cNvPr id="5" name="Text Placeholder 4"/>
          <p:cNvSpPr>
            <a:spLocks noGrp="1"/>
          </p:cNvSpPr>
          <p:nvPr>
            <p:ph type="body" sz="quarter" idx="11"/>
          </p:nvPr>
        </p:nvSpPr>
        <p:spPr>
          <a:xfrm>
            <a:off x="244" y="149712"/>
            <a:ext cx="9288392" cy="714375"/>
          </a:xfrm>
        </p:spPr>
        <p:txBody>
          <a:bodyPr/>
          <a:lstStyle/>
          <a:p>
            <a:r>
              <a:rPr lang="en-US" dirty="0"/>
              <a:t>TRANSITIONING TO ‘TIME OF USE’ PRICING</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2175677355"/>
              </p:ext>
            </p:extLst>
          </p:nvPr>
        </p:nvGraphicFramePr>
        <p:xfrm>
          <a:off x="720724" y="864088"/>
          <a:ext cx="8423895" cy="504029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14350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AU" dirty="0"/>
              <a:t>BACKGROUND AND CONTEXT</a:t>
            </a:r>
          </a:p>
        </p:txBody>
      </p:sp>
      <p:sp>
        <p:nvSpPr>
          <p:cNvPr id="3" name="Content Placeholder 2"/>
          <p:cNvSpPr>
            <a:spLocks noGrp="1"/>
          </p:cNvSpPr>
          <p:nvPr>
            <p:ph sz="quarter" idx="12"/>
          </p:nvPr>
        </p:nvSpPr>
        <p:spPr>
          <a:xfrm>
            <a:off x="494830" y="1223863"/>
            <a:ext cx="5603392" cy="4907497"/>
          </a:xfrm>
        </p:spPr>
        <p:txBody>
          <a:bodyPr/>
          <a:lstStyle/>
          <a:p>
            <a:pPr marL="270005" indent="-270005">
              <a:spcBef>
                <a:spcPts val="567"/>
              </a:spcBef>
            </a:pPr>
            <a:r>
              <a:rPr lang="en-AU" sz="1400" dirty="0"/>
              <a:t>CitiPower is required to provide a regulatory proposal to the AER every five years, detailing its predicted expenditure and revenue requirements over the regulatory period. </a:t>
            </a:r>
          </a:p>
          <a:p>
            <a:pPr marL="270005" indent="-270005">
              <a:spcBef>
                <a:spcPts val="567"/>
              </a:spcBef>
            </a:pPr>
            <a:r>
              <a:rPr lang="en-AU" sz="1400" dirty="0"/>
              <a:t>CitiPower is currently developing its regulatory proposal to the AER for the 2021-2026 regulatory period. </a:t>
            </a:r>
          </a:p>
          <a:p>
            <a:pPr marL="270005" indent="-270005">
              <a:spcBef>
                <a:spcPts val="567"/>
              </a:spcBef>
            </a:pPr>
            <a:r>
              <a:rPr lang="en-AU" sz="1400" dirty="0"/>
              <a:t>To help shape this regulatory proposal, CitiPower is keen to further understand customer priorities, how they see the future, and to assess the Draft Plan. </a:t>
            </a:r>
          </a:p>
          <a:p>
            <a:pPr marL="270005" indent="-270005">
              <a:spcBef>
                <a:spcPts val="567"/>
              </a:spcBef>
            </a:pPr>
            <a:r>
              <a:rPr lang="en-AU" sz="1400" dirty="0"/>
              <a:t>Woolcott Research and Engagement has been commissioned to conduct customer and stakeholder engagement to input into the preparation of the regulatory proposal. </a:t>
            </a:r>
          </a:p>
          <a:p>
            <a:pPr marL="270005" indent="-270005">
              <a:spcBef>
                <a:spcPts val="567"/>
              </a:spcBef>
            </a:pPr>
            <a:r>
              <a:rPr lang="en-AU" sz="1400" dirty="0"/>
              <a:t>The business developed the Energised 2021-2026 program which includes four phases of customer and stakeholder engagement. We are currently in Phase 4.</a:t>
            </a:r>
          </a:p>
          <a:p>
            <a:pPr marL="270005" indent="-270005">
              <a:spcBef>
                <a:spcPts val="567"/>
              </a:spcBef>
            </a:pPr>
            <a:r>
              <a:rPr lang="en-AU" sz="1400" dirty="0"/>
              <a:t>The aims of this phase are to investigate key issues for the network in more detail and fine tune the proposals for the Draft Plan.</a:t>
            </a:r>
          </a:p>
          <a:p>
            <a:pPr marL="0" indent="0">
              <a:spcBef>
                <a:spcPts val="567"/>
              </a:spcBef>
              <a:buNone/>
            </a:pPr>
            <a:r>
              <a:rPr lang="en-AU" sz="1400" dirty="0"/>
              <a:t> </a:t>
            </a:r>
          </a:p>
          <a:p>
            <a:pPr marL="270005" indent="-270005">
              <a:spcBef>
                <a:spcPts val="567"/>
              </a:spcBef>
            </a:pPr>
            <a:endParaRPr lang="en-AU" sz="1400" dirty="0"/>
          </a:p>
          <a:p>
            <a:pPr marL="270005" indent="-270005">
              <a:spcBef>
                <a:spcPts val="567"/>
              </a:spcBef>
            </a:pPr>
            <a:endParaRPr lang="en-AU" sz="1400" dirty="0"/>
          </a:p>
        </p:txBody>
      </p:sp>
      <p:pic>
        <p:nvPicPr>
          <p:cNvPr id="6" name="Picture 5"/>
          <p:cNvPicPr>
            <a:picLocks noChangeAspect="1"/>
          </p:cNvPicPr>
          <p:nvPr/>
        </p:nvPicPr>
        <p:blipFill>
          <a:blip r:embed="rId2"/>
          <a:stretch>
            <a:fillRect/>
          </a:stretch>
        </p:blipFill>
        <p:spPr>
          <a:xfrm>
            <a:off x="6571942" y="506899"/>
            <a:ext cx="4444885" cy="5551017"/>
          </a:xfrm>
          <a:prstGeom prst="rect">
            <a:avLst/>
          </a:prstGeom>
        </p:spPr>
      </p:pic>
      <p:sp>
        <p:nvSpPr>
          <p:cNvPr id="7" name="Content Placeholder 2"/>
          <p:cNvSpPr txBox="1">
            <a:spLocks/>
          </p:cNvSpPr>
          <p:nvPr/>
        </p:nvSpPr>
        <p:spPr>
          <a:xfrm>
            <a:off x="625050" y="4381335"/>
            <a:ext cx="5342952" cy="2232595"/>
          </a:xfrm>
          <a:prstGeom prst="rect">
            <a:avLst/>
          </a:prstGeom>
        </p:spPr>
        <p:txBody>
          <a:bodyPr vert="horz" lIns="91440" tIns="45720" rIns="91440" bIns="45720" rtlCol="0">
            <a:noAutofit/>
          </a:bodyPr>
          <a:lstStyle>
            <a:lvl1pPr marL="215999" indent="-215999" algn="l" defTabSz="863996" rtl="0" eaLnBrk="1" latinLnBrk="0" hangingPunct="1">
              <a:lnSpc>
                <a:spcPct val="100000"/>
              </a:lnSpc>
              <a:spcBef>
                <a:spcPts val="0"/>
              </a:spcBef>
              <a:buFont typeface="Arial" panose="020B0604020202020204" pitchFamily="34" charset="0"/>
              <a:buChar char="•"/>
              <a:defRPr sz="1600" kern="1200" baseline="0">
                <a:solidFill>
                  <a:schemeClr val="tx1"/>
                </a:solidFill>
                <a:latin typeface="+mn-lt"/>
                <a:ea typeface="+mn-ea"/>
                <a:cs typeface="+mn-cs"/>
              </a:defRPr>
            </a:lvl1pPr>
            <a:lvl2pPr marL="647996"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1079994"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3pPr>
            <a:lvl4pPr marL="1511992"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4pPr>
            <a:lvl5pPr marL="194398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5pPr>
            <a:lvl6pPr marL="2375987"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7984"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39982"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1979"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270005" indent="-270005">
              <a:spcBef>
                <a:spcPts val="567"/>
              </a:spcBef>
            </a:pPr>
            <a:endParaRPr lang="en-AU" dirty="0"/>
          </a:p>
        </p:txBody>
      </p:sp>
    </p:spTree>
    <p:extLst>
      <p:ext uri="{BB962C8B-B14F-4D97-AF65-F5344CB8AC3E}">
        <p14:creationId xmlns:p14="http://schemas.microsoft.com/office/powerpoint/2010/main" val="9815462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Half of SME respondents were interested in shifting their usage if they were to receive a monetary incentive (50%), with a further 7% saying it would depend on the payment amount. </a:t>
            </a:r>
          </a:p>
        </p:txBody>
      </p:sp>
      <p:sp>
        <p:nvSpPr>
          <p:cNvPr id="3" name="Text Placeholder 2"/>
          <p:cNvSpPr>
            <a:spLocks noGrp="1"/>
          </p:cNvSpPr>
          <p:nvPr>
            <p:ph type="body" sz="quarter" idx="13"/>
          </p:nvPr>
        </p:nvSpPr>
        <p:spPr/>
        <p:txBody>
          <a:bodyPr/>
          <a:lstStyle/>
          <a:p>
            <a:r>
              <a:rPr lang="en-AU" dirty="0"/>
              <a:t>Q30. </a:t>
            </a:r>
            <a:r>
              <a:rPr lang="en-AU"/>
              <a:t>[Distributor name] can offer payments directly to customers to ask them to reduce some of their electricity usage from ‘peak usage times’ (normally the late afternoon and evening). Would </a:t>
            </a:r>
            <a:r>
              <a:rPr lang="en-AU" dirty="0"/>
              <a:t>you be interested in receiving a payment for shifting your business’s electricity usage?</a:t>
            </a:r>
            <a:endParaRPr lang="en-AU" dirty="0">
              <a:effectLst>
                <a:glow>
                  <a:srgbClr val="000000"/>
                </a:glow>
                <a:outerShdw sx="0" sy="0">
                  <a:srgbClr val="000000"/>
                </a:outerShdw>
                <a:reflection stA="0" endPos="0" fadeDir="0" sx="0" sy="0"/>
              </a:effectLst>
            </a:endParaRPr>
          </a:p>
          <a:p>
            <a:r>
              <a:rPr lang="en-AU" dirty="0"/>
              <a:t>Base: All respondents (n=201)</a:t>
            </a:r>
            <a:r>
              <a:rPr lang="en-AU" dirty="0">
                <a:solidFill>
                  <a:srgbClr val="C00000"/>
                </a:solidFill>
              </a:rPr>
              <a:t> * WARNING: SMALL BASE SIZES</a:t>
            </a:r>
            <a:endParaRPr lang="en-AU" dirty="0"/>
          </a:p>
        </p:txBody>
      </p:sp>
      <p:sp>
        <p:nvSpPr>
          <p:cNvPr id="5" name="Text Placeholder 4"/>
          <p:cNvSpPr>
            <a:spLocks noGrp="1"/>
          </p:cNvSpPr>
          <p:nvPr>
            <p:ph type="body" sz="quarter" idx="11"/>
          </p:nvPr>
        </p:nvSpPr>
        <p:spPr>
          <a:xfrm>
            <a:off x="244" y="149712"/>
            <a:ext cx="9288392" cy="714375"/>
          </a:xfrm>
        </p:spPr>
        <p:txBody>
          <a:bodyPr/>
          <a:lstStyle/>
          <a:p>
            <a:r>
              <a:rPr lang="en-US" dirty="0"/>
              <a:t>MONETARY INCENTIVE FOR SHIFTING USAGE</a:t>
            </a:r>
            <a:endParaRPr lang="en-AU"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3179920935"/>
              </p:ext>
            </p:extLst>
          </p:nvPr>
        </p:nvGraphicFramePr>
        <p:xfrm>
          <a:off x="720724" y="1223862"/>
          <a:ext cx="8423895" cy="468052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596009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OVERALL PACKAGE FOR 2021-2026</a:t>
            </a:r>
          </a:p>
        </p:txBody>
      </p:sp>
      <p:pic>
        <p:nvPicPr>
          <p:cNvPr id="5" name="Picture Placeholder 4"/>
          <p:cNvPicPr>
            <a:picLocks noGrp="1" noChangeAspect="1"/>
          </p:cNvPicPr>
          <p:nvPr>
            <p:ph type="pic" sz="quarter" idx="15"/>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rcRect l="12959" r="12959"/>
          <a:stretch>
            <a:fillRect/>
          </a:stretch>
        </p:blipFill>
        <p:spPr/>
      </p:pic>
    </p:spTree>
    <p:extLst>
      <p:ext uri="{BB962C8B-B14F-4D97-AF65-F5344CB8AC3E}">
        <p14:creationId xmlns:p14="http://schemas.microsoft.com/office/powerpoint/2010/main" val="59649279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sz="1600" dirty="0"/>
              <a:t>After seeing the final impact on their bill, business customers were slightly more willing to pay for improvements across all aspects mentioned.</a:t>
            </a:r>
          </a:p>
          <a:p>
            <a:r>
              <a:rPr lang="en-AU" sz="1600" dirty="0"/>
              <a:t>Ability to export solar power and investing in technology, were the most likely changes.</a:t>
            </a:r>
          </a:p>
        </p:txBody>
      </p:sp>
      <p:sp>
        <p:nvSpPr>
          <p:cNvPr id="3" name="Text Placeholder 2"/>
          <p:cNvSpPr>
            <a:spLocks noGrp="1"/>
          </p:cNvSpPr>
          <p:nvPr>
            <p:ph type="body" sz="quarter" idx="13"/>
          </p:nvPr>
        </p:nvSpPr>
        <p:spPr/>
        <p:txBody>
          <a:bodyPr/>
          <a:lstStyle/>
          <a:p>
            <a:r>
              <a:rPr lang="en-AU" dirty="0"/>
              <a:t>Now we want to confirm the overall package of options you’d prefer in [the distributor’s} proposals for 2021-26. In the next question, we will show you the overall impact on your bill from your chosen options (answers given to previous questions). You will be able to change your choices if you wish.</a:t>
            </a:r>
          </a:p>
          <a:p>
            <a:r>
              <a:rPr lang="en-AU" dirty="0"/>
              <a:t>Base: All respondents (n=203)</a:t>
            </a:r>
          </a:p>
        </p:txBody>
      </p:sp>
      <p:graphicFrame>
        <p:nvGraphicFramePr>
          <p:cNvPr id="6" name="Content Placeholder 5"/>
          <p:cNvGraphicFramePr>
            <a:graphicFrameLocks noGrp="1"/>
          </p:cNvGraphicFramePr>
          <p:nvPr>
            <p:ph sz="quarter" idx="14"/>
            <p:extLst>
              <p:ext uri="{D42A27DB-BD31-4B8C-83A1-F6EECF244321}">
                <p14:modId xmlns:p14="http://schemas.microsoft.com/office/powerpoint/2010/main" val="1297253260"/>
              </p:ext>
            </p:extLst>
          </p:nvPr>
        </p:nvGraphicFramePr>
        <p:xfrm>
          <a:off x="720725" y="1079500"/>
          <a:ext cx="7920039" cy="3247608"/>
        </p:xfrm>
        <a:graphic>
          <a:graphicData uri="http://schemas.openxmlformats.org/drawingml/2006/table">
            <a:tbl>
              <a:tblPr firstRow="1" bandRow="1">
                <a:tableStyleId>{5C22544A-7EE6-4342-B048-85BDC9FD1C3A}</a:tableStyleId>
              </a:tblPr>
              <a:tblGrid>
                <a:gridCol w="5759599">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gridCol w="1080320">
                  <a:extLst>
                    <a:ext uri="{9D8B030D-6E8A-4147-A177-3AD203B41FA5}">
                      <a16:colId xmlns:a16="http://schemas.microsoft.com/office/drawing/2014/main" val="20002"/>
                    </a:ext>
                  </a:extLst>
                </a:gridCol>
              </a:tblGrid>
              <a:tr h="370840">
                <a:tc>
                  <a:txBody>
                    <a:bodyPr/>
                    <a:lstStyle/>
                    <a:p>
                      <a:r>
                        <a:rPr lang="en-AU" sz="1200" dirty="0"/>
                        <a:t>Option</a:t>
                      </a:r>
                    </a:p>
                  </a:txBody>
                  <a:tcPr/>
                </a:tc>
                <a:tc>
                  <a:txBody>
                    <a:bodyPr/>
                    <a:lstStyle/>
                    <a:p>
                      <a:pPr algn="ctr"/>
                      <a:r>
                        <a:rPr lang="en-AU" sz="1300" dirty="0"/>
                        <a:t>Initial choice for NO CHANGE</a:t>
                      </a:r>
                    </a:p>
                    <a:p>
                      <a:pPr algn="ctr"/>
                      <a:r>
                        <a:rPr lang="en-AU" sz="1300" dirty="0"/>
                        <a:t>%</a:t>
                      </a:r>
                    </a:p>
                  </a:txBody>
                  <a:tcPr marL="96769" marR="96769" marT="48384" marB="48384"/>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r>
                        <a:rPr lang="en-AU" sz="1300" dirty="0"/>
                        <a:t>Final choice for NO CHANGE</a:t>
                      </a:r>
                    </a:p>
                    <a:p>
                      <a:pPr algn="ctr"/>
                      <a:r>
                        <a:rPr lang="en-AU" sz="1300" dirty="0"/>
                        <a:t>%</a:t>
                      </a:r>
                    </a:p>
                  </a:txBody>
                  <a:tcPr marL="96769" marR="96769" marT="48384" marB="48384"/>
                </a:tc>
                <a:extLst>
                  <a:ext uri="{0D108BD9-81ED-4DB2-BD59-A6C34878D82A}">
                    <a16:rowId xmlns:a16="http://schemas.microsoft.com/office/drawing/2014/main" val="10000"/>
                  </a:ext>
                </a:extLst>
              </a:tr>
              <a:tr h="370840">
                <a:tc>
                  <a:txBody>
                    <a:bodyPr/>
                    <a:lstStyle/>
                    <a:p>
                      <a:r>
                        <a:rPr lang="en-AU" sz="1300" dirty="0"/>
                        <a:t>Abilit</a:t>
                      </a:r>
                      <a:r>
                        <a:rPr lang="en-AU" sz="1300" baseline="0" dirty="0"/>
                        <a:t>y to export excess solar power </a:t>
                      </a:r>
                    </a:p>
                    <a:p>
                      <a:pPr marL="0" marR="0" lvl="0" indent="0" algn="r" defTabSz="914400" rtl="0" eaLnBrk="1" fontAlgn="auto" latinLnBrk="0" hangingPunct="1">
                        <a:lnSpc>
                          <a:spcPct val="100000"/>
                        </a:lnSpc>
                        <a:spcBef>
                          <a:spcPts val="0"/>
                        </a:spcBef>
                        <a:spcAft>
                          <a:spcPts val="0"/>
                        </a:spcAft>
                        <a:buClrTx/>
                        <a:buSzTx/>
                        <a:buFontTx/>
                        <a:buNone/>
                        <a:tabLst/>
                        <a:defRPr/>
                      </a:pPr>
                      <a:r>
                        <a:rPr lang="en-AU" sz="900" dirty="0"/>
                        <a:t>Base: Respondents who think the cost should be spread across all customers (n=66)</a:t>
                      </a:r>
                    </a:p>
                  </a:txBody>
                  <a:tcPr marL="96769" marR="96769" marT="48384" marB="48384"/>
                </a:tc>
                <a:tc>
                  <a:txBody>
                    <a:bodyPr/>
                    <a:lstStyle/>
                    <a:p>
                      <a:pPr algn="ctr"/>
                      <a:r>
                        <a:rPr lang="en-AU" sz="1200" dirty="0"/>
                        <a:t>32</a:t>
                      </a:r>
                    </a:p>
                  </a:txBody>
                  <a:tcPr/>
                </a:tc>
                <a:tc>
                  <a:txBody>
                    <a:bodyPr/>
                    <a:lstStyle/>
                    <a:p>
                      <a:pPr marL="0" algn="ctr" defTabSz="863996" rtl="0" eaLnBrk="1" latinLnBrk="0" hangingPunct="1"/>
                      <a:r>
                        <a:rPr lang="en-AU" sz="1200" kern="1200" dirty="0">
                          <a:solidFill>
                            <a:schemeClr val="dk1"/>
                          </a:solidFill>
                          <a:latin typeface="+mn-lt"/>
                          <a:ea typeface="+mn-ea"/>
                          <a:cs typeface="+mn-cs"/>
                        </a:rPr>
                        <a:t>30</a:t>
                      </a:r>
                    </a:p>
                  </a:txBody>
                  <a:tcPr/>
                </a:tc>
                <a:extLst>
                  <a:ext uri="{0D108BD9-81ED-4DB2-BD59-A6C34878D82A}">
                    <a16:rowId xmlns:a16="http://schemas.microsoft.com/office/drawing/2014/main" val="10001"/>
                  </a:ext>
                </a:extLst>
              </a:tr>
              <a:tr h="370840">
                <a:tc>
                  <a:txBody>
                    <a:bodyPr/>
                    <a:lstStyle/>
                    <a:p>
                      <a:r>
                        <a:rPr lang="en-AU" sz="1300" dirty="0"/>
                        <a:t>Investing</a:t>
                      </a:r>
                      <a:r>
                        <a:rPr lang="en-AU" sz="1300" baseline="0" dirty="0"/>
                        <a:t> in technology for reliability, safety &amp; encourage renewable energy</a:t>
                      </a:r>
                    </a:p>
                    <a:p>
                      <a:pPr marL="0" marR="0" lvl="0" indent="0" algn="r" defTabSz="914400" rtl="0" eaLnBrk="1" fontAlgn="auto" latinLnBrk="0" hangingPunct="1">
                        <a:lnSpc>
                          <a:spcPct val="100000"/>
                        </a:lnSpc>
                        <a:spcBef>
                          <a:spcPts val="0"/>
                        </a:spcBef>
                        <a:spcAft>
                          <a:spcPts val="0"/>
                        </a:spcAft>
                        <a:buClrTx/>
                        <a:buSzTx/>
                        <a:buFontTx/>
                        <a:buNone/>
                        <a:tabLst/>
                        <a:defRPr/>
                      </a:pPr>
                      <a:r>
                        <a:rPr lang="en-AU" sz="900" dirty="0"/>
                        <a:t>Base: All</a:t>
                      </a:r>
                      <a:r>
                        <a:rPr lang="en-AU" sz="900" baseline="0" dirty="0"/>
                        <a:t> r</a:t>
                      </a:r>
                      <a:r>
                        <a:rPr lang="en-AU" sz="900" dirty="0"/>
                        <a:t>espondents (n=201)</a:t>
                      </a:r>
                    </a:p>
                  </a:txBody>
                  <a:tcPr marL="96769" marR="96769" marT="48384" marB="48384"/>
                </a:tc>
                <a:tc>
                  <a:txBody>
                    <a:bodyPr/>
                    <a:lstStyle/>
                    <a:p>
                      <a:pPr algn="ctr"/>
                      <a:r>
                        <a:rPr lang="en-AU" sz="1200" dirty="0"/>
                        <a:t>33</a:t>
                      </a:r>
                    </a:p>
                  </a:txBody>
                  <a:tcPr/>
                </a:tc>
                <a:tc>
                  <a:txBody>
                    <a:bodyPr/>
                    <a:lstStyle/>
                    <a:p>
                      <a:pPr algn="ctr"/>
                      <a:r>
                        <a:rPr lang="en-AU" sz="1200" dirty="0"/>
                        <a:t>30</a:t>
                      </a:r>
                    </a:p>
                  </a:txBody>
                  <a:tcPr/>
                </a:tc>
                <a:extLst>
                  <a:ext uri="{0D108BD9-81ED-4DB2-BD59-A6C34878D82A}">
                    <a16:rowId xmlns:a16="http://schemas.microsoft.com/office/drawing/2014/main" val="10002"/>
                  </a:ext>
                </a:extLst>
              </a:tr>
              <a:tr h="370840">
                <a:tc>
                  <a:txBody>
                    <a:bodyPr/>
                    <a:lstStyle/>
                    <a:p>
                      <a:r>
                        <a:rPr lang="en-AU" sz="1300" dirty="0"/>
                        <a:t>Pole replacements per year</a:t>
                      </a:r>
                    </a:p>
                    <a:p>
                      <a:pPr marL="0" marR="0" lvl="0" indent="0" algn="r" defTabSz="914400" rtl="0" eaLnBrk="1" fontAlgn="auto" latinLnBrk="0" hangingPunct="1">
                        <a:lnSpc>
                          <a:spcPct val="100000"/>
                        </a:lnSpc>
                        <a:spcBef>
                          <a:spcPts val="0"/>
                        </a:spcBef>
                        <a:spcAft>
                          <a:spcPts val="0"/>
                        </a:spcAft>
                        <a:buClrTx/>
                        <a:buSzTx/>
                        <a:buFontTx/>
                        <a:buNone/>
                        <a:tabLst/>
                        <a:defRPr/>
                      </a:pPr>
                      <a:r>
                        <a:rPr lang="en-AU" sz="900" dirty="0"/>
                        <a:t>Base: All</a:t>
                      </a:r>
                      <a:r>
                        <a:rPr lang="en-AU" sz="900" baseline="0" dirty="0"/>
                        <a:t> r</a:t>
                      </a:r>
                      <a:r>
                        <a:rPr lang="en-AU" sz="900" dirty="0"/>
                        <a:t>espondents (n=201)</a:t>
                      </a:r>
                    </a:p>
                  </a:txBody>
                  <a:tcPr marL="96769" marR="96769" marT="48384" marB="48384"/>
                </a:tc>
                <a:tc>
                  <a:txBody>
                    <a:bodyPr/>
                    <a:lstStyle/>
                    <a:p>
                      <a:pPr algn="ctr"/>
                      <a:r>
                        <a:rPr lang="en-AU" sz="1200" dirty="0"/>
                        <a:t>50</a:t>
                      </a:r>
                    </a:p>
                  </a:txBody>
                  <a:tcPr/>
                </a:tc>
                <a:tc>
                  <a:txBody>
                    <a:bodyPr/>
                    <a:lstStyle/>
                    <a:p>
                      <a:pPr algn="ctr"/>
                      <a:r>
                        <a:rPr lang="en-AU" sz="1200" dirty="0"/>
                        <a:t>50</a:t>
                      </a:r>
                    </a:p>
                  </a:txBody>
                  <a:tcPr/>
                </a:tc>
                <a:extLst>
                  <a:ext uri="{0D108BD9-81ED-4DB2-BD59-A6C34878D82A}">
                    <a16:rowId xmlns:a16="http://schemas.microsoft.com/office/drawing/2014/main" val="10003"/>
                  </a:ext>
                </a:extLst>
              </a:tr>
              <a:tr h="370840">
                <a:tc>
                  <a:txBody>
                    <a:bodyPr/>
                    <a:lstStyle/>
                    <a:p>
                      <a:r>
                        <a:rPr lang="en-AU" sz="1300" dirty="0"/>
                        <a:t>Access</a:t>
                      </a:r>
                      <a:r>
                        <a:rPr lang="en-AU" sz="1300" baseline="0" dirty="0"/>
                        <a:t> to usage data</a:t>
                      </a:r>
                    </a:p>
                    <a:p>
                      <a:pPr marL="0" marR="0" lvl="0" indent="0" algn="r" defTabSz="914400" rtl="0" eaLnBrk="1" fontAlgn="auto" latinLnBrk="0" hangingPunct="1">
                        <a:lnSpc>
                          <a:spcPct val="100000"/>
                        </a:lnSpc>
                        <a:spcBef>
                          <a:spcPts val="0"/>
                        </a:spcBef>
                        <a:spcAft>
                          <a:spcPts val="0"/>
                        </a:spcAft>
                        <a:buClrTx/>
                        <a:buSzTx/>
                        <a:buFontTx/>
                        <a:buNone/>
                        <a:tabLst/>
                        <a:defRPr/>
                      </a:pPr>
                      <a:r>
                        <a:rPr lang="en-AU" sz="900" dirty="0"/>
                        <a:t>Base: All</a:t>
                      </a:r>
                      <a:r>
                        <a:rPr lang="en-AU" sz="900" baseline="0" dirty="0"/>
                        <a:t> r</a:t>
                      </a:r>
                      <a:r>
                        <a:rPr lang="en-AU" sz="900" dirty="0"/>
                        <a:t>espondents (n=201)</a:t>
                      </a:r>
                    </a:p>
                  </a:txBody>
                  <a:tcPr marL="96769" marR="96769" marT="48384" marB="48384"/>
                </a:tc>
                <a:tc>
                  <a:txBody>
                    <a:bodyPr/>
                    <a:lstStyle/>
                    <a:p>
                      <a:pPr algn="ctr"/>
                      <a:r>
                        <a:rPr lang="en-AU" sz="1200" dirty="0"/>
                        <a:t>56</a:t>
                      </a:r>
                    </a:p>
                  </a:txBody>
                  <a:tcPr/>
                </a:tc>
                <a:tc>
                  <a:txBody>
                    <a:bodyPr/>
                    <a:lstStyle/>
                    <a:p>
                      <a:pPr algn="ctr"/>
                      <a:r>
                        <a:rPr lang="en-AU" sz="1200" dirty="0"/>
                        <a:t>54</a:t>
                      </a:r>
                    </a:p>
                  </a:txBody>
                  <a:tcPr/>
                </a:tc>
                <a:extLst>
                  <a:ext uri="{0D108BD9-81ED-4DB2-BD59-A6C34878D82A}">
                    <a16:rowId xmlns:a16="http://schemas.microsoft.com/office/drawing/2014/main" val="10004"/>
                  </a:ext>
                </a:extLst>
              </a:tr>
              <a:tr h="370840">
                <a:tc>
                  <a:txBody>
                    <a:bodyPr/>
                    <a:lstStyle/>
                    <a:p>
                      <a:r>
                        <a:rPr lang="en-AU" sz="1300" dirty="0"/>
                        <a:t>The speed to answer calls</a:t>
                      </a:r>
                    </a:p>
                    <a:p>
                      <a:pPr marL="0" marR="0" lvl="0" indent="0" algn="r" defTabSz="914400" rtl="0" eaLnBrk="1" fontAlgn="auto" latinLnBrk="0" hangingPunct="1">
                        <a:lnSpc>
                          <a:spcPct val="100000"/>
                        </a:lnSpc>
                        <a:spcBef>
                          <a:spcPts val="0"/>
                        </a:spcBef>
                        <a:spcAft>
                          <a:spcPts val="0"/>
                        </a:spcAft>
                        <a:buClrTx/>
                        <a:buSzTx/>
                        <a:buFontTx/>
                        <a:buNone/>
                        <a:tabLst/>
                        <a:defRPr/>
                      </a:pPr>
                      <a:r>
                        <a:rPr lang="en-AU" sz="900" dirty="0"/>
                        <a:t>Base: All</a:t>
                      </a:r>
                      <a:r>
                        <a:rPr lang="en-AU" sz="900" baseline="0" dirty="0"/>
                        <a:t> r</a:t>
                      </a:r>
                      <a:r>
                        <a:rPr lang="en-AU" sz="900" dirty="0"/>
                        <a:t>espondents (n=201)</a:t>
                      </a:r>
                    </a:p>
                  </a:txBody>
                  <a:tcPr marL="96769" marR="96769" marT="48384" marB="48384"/>
                </a:tc>
                <a:tc>
                  <a:txBody>
                    <a:bodyPr/>
                    <a:lstStyle/>
                    <a:p>
                      <a:pPr algn="ctr"/>
                      <a:r>
                        <a:rPr lang="en-AU" sz="1200" dirty="0"/>
                        <a:t>72</a:t>
                      </a:r>
                    </a:p>
                  </a:txBody>
                  <a:tcPr/>
                </a:tc>
                <a:tc>
                  <a:txBody>
                    <a:bodyPr/>
                    <a:lstStyle/>
                    <a:p>
                      <a:pPr algn="ctr"/>
                      <a:r>
                        <a:rPr lang="en-AU" sz="1200" dirty="0"/>
                        <a:t>72</a:t>
                      </a:r>
                    </a:p>
                  </a:txBody>
                  <a:tcPr/>
                </a:tc>
                <a:extLst>
                  <a:ext uri="{0D108BD9-81ED-4DB2-BD59-A6C34878D82A}">
                    <a16:rowId xmlns:a16="http://schemas.microsoft.com/office/drawing/2014/main" val="10005"/>
                  </a:ext>
                </a:extLst>
              </a:tr>
            </a:tbl>
          </a:graphicData>
        </a:graphic>
      </p:graphicFrame>
      <p:sp>
        <p:nvSpPr>
          <p:cNvPr id="5" name="Text Placeholder 4"/>
          <p:cNvSpPr>
            <a:spLocks noGrp="1"/>
          </p:cNvSpPr>
          <p:nvPr>
            <p:ph type="body" sz="quarter" idx="11"/>
          </p:nvPr>
        </p:nvSpPr>
        <p:spPr>
          <a:xfrm>
            <a:off x="244" y="149712"/>
            <a:ext cx="9432000" cy="714375"/>
          </a:xfrm>
        </p:spPr>
        <p:txBody>
          <a:bodyPr/>
          <a:lstStyle/>
          <a:p>
            <a:r>
              <a:rPr lang="en-AU" dirty="0"/>
              <a:t>ALTERATIONS IN WILLINGNESS TO PAY FOR CHANGES</a:t>
            </a:r>
          </a:p>
        </p:txBody>
      </p:sp>
    </p:spTree>
    <p:extLst>
      <p:ext uri="{BB962C8B-B14F-4D97-AF65-F5344CB8AC3E}">
        <p14:creationId xmlns:p14="http://schemas.microsoft.com/office/powerpoint/2010/main" val="21896883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AU" dirty="0"/>
              <a:t>SUMMARY OF PREFERENCES</a:t>
            </a:r>
          </a:p>
        </p:txBody>
      </p:sp>
      <p:graphicFrame>
        <p:nvGraphicFramePr>
          <p:cNvPr id="5" name="Diagram 4"/>
          <p:cNvGraphicFramePr/>
          <p:nvPr>
            <p:extLst>
              <p:ext uri="{D42A27DB-BD31-4B8C-83A1-F6EECF244321}">
                <p14:modId xmlns:p14="http://schemas.microsoft.com/office/powerpoint/2010/main" val="3843247816"/>
              </p:ext>
            </p:extLst>
          </p:nvPr>
        </p:nvGraphicFramePr>
        <p:xfrm>
          <a:off x="735453" y="1163700"/>
          <a:ext cx="10049581" cy="4152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a:extLst>
              <a:ext uri="{FF2B5EF4-FFF2-40B4-BE49-F238E27FC236}">
                <a16:creationId xmlns:a16="http://schemas.microsoft.com/office/drawing/2014/main" id="{6F252F08-CD9D-4573-AB1B-15A943660999}"/>
              </a:ext>
            </a:extLst>
          </p:cNvPr>
          <p:cNvSpPr txBox="1"/>
          <p:nvPr/>
        </p:nvSpPr>
        <p:spPr>
          <a:xfrm>
            <a:off x="647676" y="5944576"/>
            <a:ext cx="9277082" cy="430887"/>
          </a:xfrm>
          <a:prstGeom prst="rect">
            <a:avLst/>
          </a:prstGeom>
          <a:noFill/>
        </p:spPr>
        <p:txBody>
          <a:bodyPr wrap="square" rtlCol="0">
            <a:spAutoFit/>
          </a:bodyPr>
          <a:lstStyle/>
          <a:p>
            <a:r>
              <a:rPr lang="en-AU" sz="1100" dirty="0"/>
              <a:t>* Note that only a sub-set of the sample were asked this question (those who believed that all customers should pay). However, the majority believed that solar customers should pay rather than all customers.  </a:t>
            </a:r>
          </a:p>
        </p:txBody>
      </p:sp>
    </p:spTree>
    <p:extLst>
      <p:ext uri="{BB962C8B-B14F-4D97-AF65-F5344CB8AC3E}">
        <p14:creationId xmlns:p14="http://schemas.microsoft.com/office/powerpoint/2010/main" val="13320530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AU" dirty="0"/>
              <a:t>1 in 5 businesses were not willing to pay for any changes at all (20%).</a:t>
            </a:r>
          </a:p>
          <a:p>
            <a:r>
              <a:rPr lang="en-AU" dirty="0"/>
              <a:t>Over half of the respondents were happy to pay up to $15.00 extra in their annual bills for changes.</a:t>
            </a:r>
          </a:p>
        </p:txBody>
      </p:sp>
      <p:sp>
        <p:nvSpPr>
          <p:cNvPr id="3" name="Text Placeholder 2"/>
          <p:cNvSpPr>
            <a:spLocks noGrp="1"/>
          </p:cNvSpPr>
          <p:nvPr>
            <p:ph type="body" sz="quarter" idx="13"/>
          </p:nvPr>
        </p:nvSpPr>
        <p:spPr/>
        <p:txBody>
          <a:bodyPr/>
          <a:lstStyle/>
          <a:p>
            <a:r>
              <a:rPr lang="en-AU" dirty="0"/>
              <a:t>Now we want to confirm the overall package of options you’d prefer in [the distributor’s} proposals for 2021-26. In the next question, we will show you the overall impact on your bill from your chosen options (answers given to previous questions). You will be able to change your choices if you wish.</a:t>
            </a:r>
          </a:p>
          <a:p>
            <a:r>
              <a:rPr lang="en-AU" dirty="0"/>
              <a:t>Base: All respondents (n=201)</a:t>
            </a:r>
          </a:p>
          <a:p>
            <a:endParaRPr lang="en-AU" dirty="0"/>
          </a:p>
        </p:txBody>
      </p:sp>
      <p:sp>
        <p:nvSpPr>
          <p:cNvPr id="5" name="Text Placeholder 4"/>
          <p:cNvSpPr>
            <a:spLocks noGrp="1"/>
          </p:cNvSpPr>
          <p:nvPr>
            <p:ph type="body" sz="quarter" idx="11"/>
          </p:nvPr>
        </p:nvSpPr>
        <p:spPr>
          <a:xfrm>
            <a:off x="244" y="149712"/>
            <a:ext cx="9360400" cy="714375"/>
          </a:xfrm>
        </p:spPr>
        <p:txBody>
          <a:bodyPr/>
          <a:lstStyle/>
          <a:p>
            <a:r>
              <a:rPr lang="en-AU" dirty="0"/>
              <a:t>TOTAL AMOUNTS WILLING TO PAY FOR CHANGES</a:t>
            </a:r>
          </a:p>
        </p:txBody>
      </p:sp>
      <p:graphicFrame>
        <p:nvGraphicFramePr>
          <p:cNvPr id="8" name="Content Placeholder 5"/>
          <p:cNvGraphicFramePr>
            <a:graphicFrameLocks noGrp="1"/>
          </p:cNvGraphicFramePr>
          <p:nvPr>
            <p:ph sz="quarter" idx="14"/>
            <p:extLst>
              <p:ext uri="{D42A27DB-BD31-4B8C-83A1-F6EECF244321}">
                <p14:modId xmlns:p14="http://schemas.microsoft.com/office/powerpoint/2010/main" val="3935260612"/>
              </p:ext>
            </p:extLst>
          </p:nvPr>
        </p:nvGraphicFramePr>
        <p:xfrm>
          <a:off x="762731" y="1142476"/>
          <a:ext cx="7877268" cy="4401865"/>
        </p:xfrm>
        <a:graphic>
          <a:graphicData uri="http://schemas.openxmlformats.org/drawingml/2006/table">
            <a:tbl>
              <a:tblPr firstRow="1" bandRow="1">
                <a:tableStyleId>{5C22544A-7EE6-4342-B048-85BDC9FD1C3A}</a:tableStyleId>
              </a:tblPr>
              <a:tblGrid>
                <a:gridCol w="2829184">
                  <a:extLst>
                    <a:ext uri="{9D8B030D-6E8A-4147-A177-3AD203B41FA5}">
                      <a16:colId xmlns:a16="http://schemas.microsoft.com/office/drawing/2014/main" val="20000"/>
                    </a:ext>
                  </a:extLst>
                </a:gridCol>
                <a:gridCol w="1011688">
                  <a:extLst>
                    <a:ext uri="{9D8B030D-6E8A-4147-A177-3AD203B41FA5}">
                      <a16:colId xmlns:a16="http://schemas.microsoft.com/office/drawing/2014/main" val="20001"/>
                    </a:ext>
                  </a:extLst>
                </a:gridCol>
                <a:gridCol w="1011688">
                  <a:extLst>
                    <a:ext uri="{9D8B030D-6E8A-4147-A177-3AD203B41FA5}">
                      <a16:colId xmlns:a16="http://schemas.microsoft.com/office/drawing/2014/main" val="20003"/>
                    </a:ext>
                  </a:extLst>
                </a:gridCol>
                <a:gridCol w="1011688">
                  <a:extLst>
                    <a:ext uri="{9D8B030D-6E8A-4147-A177-3AD203B41FA5}">
                      <a16:colId xmlns:a16="http://schemas.microsoft.com/office/drawing/2014/main" val="20004"/>
                    </a:ext>
                  </a:extLst>
                </a:gridCol>
                <a:gridCol w="1050912">
                  <a:extLst>
                    <a:ext uri="{9D8B030D-6E8A-4147-A177-3AD203B41FA5}">
                      <a16:colId xmlns:a16="http://schemas.microsoft.com/office/drawing/2014/main" val="20002"/>
                    </a:ext>
                  </a:extLst>
                </a:gridCol>
                <a:gridCol w="962108">
                  <a:extLst>
                    <a:ext uri="{9D8B030D-6E8A-4147-A177-3AD203B41FA5}">
                      <a16:colId xmlns:a16="http://schemas.microsoft.com/office/drawing/2014/main" val="20005"/>
                    </a:ext>
                  </a:extLst>
                </a:gridCol>
              </a:tblGrid>
              <a:tr h="1103431">
                <a:tc>
                  <a:txBody>
                    <a:bodyPr/>
                    <a:lstStyle/>
                    <a:p>
                      <a:r>
                        <a:rPr lang="en-AU" sz="1300" dirty="0"/>
                        <a:t>Option</a:t>
                      </a:r>
                    </a:p>
                  </a:txBody>
                  <a:tcPr marL="96770" marR="96770" marT="48385" marB="48385"/>
                </a:tc>
                <a:tc>
                  <a:txBody>
                    <a:bodyPr/>
                    <a:lstStyle/>
                    <a:p>
                      <a:pPr algn="ctr"/>
                      <a:r>
                        <a:rPr lang="en-US" sz="1200" dirty="0"/>
                        <a:t>Total 2019</a:t>
                      </a:r>
                    </a:p>
                    <a:p>
                      <a:pPr algn="ctr"/>
                      <a:r>
                        <a:rPr lang="en-US" sz="1200" dirty="0"/>
                        <a:t>(n=201)</a:t>
                      </a:r>
                    </a:p>
                    <a:p>
                      <a:pPr algn="ctr"/>
                      <a:r>
                        <a:rPr lang="en-US" sz="1200" dirty="0"/>
                        <a:t>%</a:t>
                      </a:r>
                      <a:endParaRPr lang="en-AU" sz="1200" dirty="0"/>
                    </a:p>
                  </a:txBody>
                  <a:tcPr/>
                </a:tc>
                <a:tc>
                  <a:txBody>
                    <a:bodyPr/>
                    <a:lstStyle/>
                    <a:p>
                      <a:pPr algn="ctr"/>
                      <a:r>
                        <a:rPr lang="en-AU" sz="1200" dirty="0"/>
                        <a:t>Sole Trader</a:t>
                      </a:r>
                    </a:p>
                    <a:p>
                      <a:pPr algn="ctr"/>
                      <a:r>
                        <a:rPr lang="en-AU" sz="1200" dirty="0"/>
                        <a:t>(n=90)</a:t>
                      </a:r>
                      <a:endParaRPr lang="en-US" sz="1200" dirty="0"/>
                    </a:p>
                    <a:p>
                      <a:pPr marL="0" marR="0" lvl="0" indent="0" algn="ctr" defTabSz="863996" rtl="0" eaLnBrk="1" fontAlgn="auto" latinLnBrk="0" hangingPunct="1">
                        <a:lnSpc>
                          <a:spcPct val="100000"/>
                        </a:lnSpc>
                        <a:spcBef>
                          <a:spcPts val="0"/>
                        </a:spcBef>
                        <a:spcAft>
                          <a:spcPts val="0"/>
                        </a:spcAft>
                        <a:buClrTx/>
                        <a:buSzTx/>
                        <a:buFontTx/>
                        <a:buNone/>
                        <a:tabLst/>
                        <a:defRPr/>
                      </a:pPr>
                      <a:r>
                        <a:rPr lang="en-US" sz="1200" dirty="0"/>
                        <a:t>%</a:t>
                      </a:r>
                      <a:endParaRPr lang="en-AU" sz="1200" dirty="0"/>
                    </a:p>
                  </a:txBody>
                  <a:tcPr/>
                </a:tc>
                <a:tc>
                  <a:txBody>
                    <a:bodyPr/>
                    <a:lstStyle/>
                    <a:p>
                      <a:pPr algn="ctr"/>
                      <a:r>
                        <a:rPr lang="en-AU" sz="1200" dirty="0"/>
                        <a:t>1-4 Employees</a:t>
                      </a:r>
                      <a:r>
                        <a:rPr lang="en-AU" sz="1200" baseline="0" dirty="0"/>
                        <a:t> (n=39*)</a:t>
                      </a:r>
                      <a:endParaRPr lang="en-US" sz="1200" dirty="0"/>
                    </a:p>
                    <a:p>
                      <a:pPr marL="0" marR="0" lvl="0" indent="0" algn="ctr" defTabSz="863996" rtl="0" eaLnBrk="1" fontAlgn="auto" latinLnBrk="0" hangingPunct="1">
                        <a:lnSpc>
                          <a:spcPct val="100000"/>
                        </a:lnSpc>
                        <a:spcBef>
                          <a:spcPts val="0"/>
                        </a:spcBef>
                        <a:spcAft>
                          <a:spcPts val="0"/>
                        </a:spcAft>
                        <a:buClrTx/>
                        <a:buSzTx/>
                        <a:buFontTx/>
                        <a:buNone/>
                        <a:tabLst/>
                        <a:defRPr/>
                      </a:pPr>
                      <a:r>
                        <a:rPr lang="en-US" sz="1200" dirty="0"/>
                        <a:t>%</a:t>
                      </a:r>
                    </a:p>
                  </a:txBody>
                  <a:tcPr/>
                </a:tc>
                <a:tc>
                  <a:txBody>
                    <a:bodyPr/>
                    <a:lstStyle/>
                    <a:p>
                      <a:pPr algn="ctr"/>
                      <a:r>
                        <a:rPr lang="en-AU" sz="1200" dirty="0"/>
                        <a:t>5-19</a:t>
                      </a:r>
                      <a:r>
                        <a:rPr lang="en-AU" sz="1200" baseline="0" dirty="0"/>
                        <a:t> Employees (n=47*</a:t>
                      </a:r>
                      <a:r>
                        <a:rPr lang="en-US" sz="1200" dirty="0"/>
                        <a:t>)</a:t>
                      </a:r>
                    </a:p>
                    <a:p>
                      <a:pPr marL="0" marR="0" lvl="0" indent="0" algn="ctr" defTabSz="863996" rtl="0" eaLnBrk="1" fontAlgn="auto" latinLnBrk="0" hangingPunct="1">
                        <a:lnSpc>
                          <a:spcPct val="100000"/>
                        </a:lnSpc>
                        <a:spcBef>
                          <a:spcPts val="0"/>
                        </a:spcBef>
                        <a:spcAft>
                          <a:spcPts val="0"/>
                        </a:spcAft>
                        <a:buClrTx/>
                        <a:buSzTx/>
                        <a:buFontTx/>
                        <a:buNone/>
                        <a:tabLst/>
                        <a:defRPr/>
                      </a:pPr>
                      <a:r>
                        <a:rPr lang="en-US" sz="1200" dirty="0"/>
                        <a:t>%</a:t>
                      </a:r>
                      <a:endParaRPr lang="en-AU" sz="1200" dirty="0"/>
                    </a:p>
                  </a:txBody>
                  <a:tcPr/>
                </a:tc>
                <a:tc>
                  <a:txBody>
                    <a:bodyPr/>
                    <a:lstStyle/>
                    <a:p>
                      <a:pPr marL="0" marR="0" lvl="0" indent="0" algn="ctr" defTabSz="863996" rtl="0" eaLnBrk="1" fontAlgn="auto" latinLnBrk="0" hangingPunct="1">
                        <a:lnSpc>
                          <a:spcPct val="100000"/>
                        </a:lnSpc>
                        <a:spcBef>
                          <a:spcPts val="0"/>
                        </a:spcBef>
                        <a:spcAft>
                          <a:spcPts val="0"/>
                        </a:spcAft>
                        <a:buClrTx/>
                        <a:buSzTx/>
                        <a:buFontTx/>
                        <a:buNone/>
                        <a:tabLst/>
                        <a:defRPr/>
                      </a:pPr>
                      <a:r>
                        <a:rPr lang="en-AU" sz="1200" dirty="0"/>
                        <a:t>20+ Employees (n=25*)</a:t>
                      </a:r>
                    </a:p>
                  </a:txBody>
                  <a:tcPr/>
                </a:tc>
                <a:extLst>
                  <a:ext uri="{0D108BD9-81ED-4DB2-BD59-A6C34878D82A}">
                    <a16:rowId xmlns:a16="http://schemas.microsoft.com/office/drawing/2014/main" val="10000"/>
                  </a:ext>
                </a:extLst>
              </a:tr>
              <a:tr h="479138">
                <a:tc>
                  <a:txBody>
                    <a:bodyPr/>
                    <a:lstStyle/>
                    <a:p>
                      <a:r>
                        <a:rPr lang="en-AU" sz="1200" dirty="0"/>
                        <a:t>$0</a:t>
                      </a:r>
                      <a:r>
                        <a:rPr lang="en-AU" sz="1200" baseline="0" dirty="0"/>
                        <a:t> </a:t>
                      </a:r>
                      <a:r>
                        <a:rPr lang="en-AU" sz="1200" baseline="0" dirty="0">
                          <a:sym typeface="Wingdings" panose="05000000000000000000" pitchFamily="2" charset="2"/>
                        </a:rPr>
                        <a:t></a:t>
                      </a:r>
                      <a:r>
                        <a:rPr lang="en-AU" sz="1200" baseline="0" dirty="0"/>
                        <a:t> not willing to pay for any changes</a:t>
                      </a:r>
                      <a:endParaRPr lang="en-AU" sz="800" dirty="0"/>
                    </a:p>
                  </a:txBody>
                  <a:tcPr marL="96770" marR="96770" marT="48385" marB="48385"/>
                </a:tc>
                <a:tc>
                  <a:txBody>
                    <a:bodyPr/>
                    <a:lstStyle/>
                    <a:p>
                      <a:pPr algn="ctr"/>
                      <a:r>
                        <a:rPr lang="en-AU" sz="1200" kern="1200" dirty="0">
                          <a:solidFill>
                            <a:schemeClr val="dk1"/>
                          </a:solidFill>
                          <a:latin typeface="+mn-lt"/>
                          <a:ea typeface="+mn-ea"/>
                          <a:cs typeface="+mn-cs"/>
                        </a:rPr>
                        <a:t>20</a:t>
                      </a:r>
                    </a:p>
                  </a:txBody>
                  <a:tcPr anchor="ctr"/>
                </a:tc>
                <a:tc>
                  <a:txBody>
                    <a:bodyPr/>
                    <a:lstStyle/>
                    <a:p>
                      <a:pPr algn="ctr"/>
                      <a:r>
                        <a:rPr lang="en-AU" sz="1200" kern="1200" dirty="0">
                          <a:solidFill>
                            <a:schemeClr val="dk1"/>
                          </a:solidFill>
                          <a:latin typeface="+mn-lt"/>
                          <a:ea typeface="+mn-ea"/>
                          <a:cs typeface="+mn-cs"/>
                        </a:rPr>
                        <a:t>21</a:t>
                      </a:r>
                    </a:p>
                  </a:txBody>
                  <a:tcPr anchor="ctr"/>
                </a:tc>
                <a:tc>
                  <a:txBody>
                    <a:bodyPr/>
                    <a:lstStyle/>
                    <a:p>
                      <a:pPr algn="ctr"/>
                      <a:r>
                        <a:rPr lang="en-AU" sz="1200" kern="1200" dirty="0">
                          <a:solidFill>
                            <a:schemeClr val="dk1"/>
                          </a:solidFill>
                          <a:latin typeface="+mn-lt"/>
                          <a:ea typeface="+mn-ea"/>
                          <a:cs typeface="+mn-cs"/>
                        </a:rPr>
                        <a:t>21</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13</a:t>
                      </a:r>
                    </a:p>
                  </a:txBody>
                  <a:tcPr anchor="ctr"/>
                </a:tc>
                <a:tc>
                  <a:txBody>
                    <a:bodyPr/>
                    <a:lstStyle/>
                    <a:p>
                      <a:pPr algn="ctr"/>
                      <a:r>
                        <a:rPr lang="en-AU" sz="1200" kern="1200" dirty="0">
                          <a:solidFill>
                            <a:schemeClr val="dk1"/>
                          </a:solidFill>
                          <a:latin typeface="+mn-lt"/>
                          <a:ea typeface="+mn-ea"/>
                          <a:cs typeface="+mn-cs"/>
                        </a:rPr>
                        <a:t>20</a:t>
                      </a:r>
                    </a:p>
                  </a:txBody>
                  <a:tcPr anchor="ctr"/>
                </a:tc>
                <a:extLst>
                  <a:ext uri="{0D108BD9-81ED-4DB2-BD59-A6C34878D82A}">
                    <a16:rowId xmlns:a16="http://schemas.microsoft.com/office/drawing/2014/main" val="10003"/>
                  </a:ext>
                </a:extLst>
              </a:tr>
              <a:tr h="352412">
                <a:tc>
                  <a:txBody>
                    <a:bodyPr/>
                    <a:lstStyle/>
                    <a:p>
                      <a:r>
                        <a:rPr lang="en-AU" sz="1200" dirty="0"/>
                        <a:t>$0.01</a:t>
                      </a:r>
                      <a:r>
                        <a:rPr lang="en-AU" sz="1200" baseline="0" dirty="0"/>
                        <a:t> – $5.00</a:t>
                      </a:r>
                      <a:endParaRPr lang="en-AU" sz="800" dirty="0"/>
                    </a:p>
                  </a:txBody>
                  <a:tcPr marL="96770" marR="96770" marT="48385" marB="48385"/>
                </a:tc>
                <a:tc>
                  <a:txBody>
                    <a:bodyPr/>
                    <a:lstStyle/>
                    <a:p>
                      <a:pPr algn="ctr"/>
                      <a:r>
                        <a:rPr lang="en-AU" sz="1200" kern="1200" dirty="0">
                          <a:solidFill>
                            <a:schemeClr val="dk1"/>
                          </a:solidFill>
                          <a:latin typeface="+mn-lt"/>
                          <a:ea typeface="+mn-ea"/>
                          <a:cs typeface="+mn-cs"/>
                        </a:rPr>
                        <a:t>16</a:t>
                      </a:r>
                    </a:p>
                  </a:txBody>
                  <a:tcPr anchor="ctr"/>
                </a:tc>
                <a:tc>
                  <a:txBody>
                    <a:bodyPr/>
                    <a:lstStyle/>
                    <a:p>
                      <a:pPr algn="ctr"/>
                      <a:r>
                        <a:rPr lang="en-AU" sz="1200" kern="1200" dirty="0">
                          <a:solidFill>
                            <a:schemeClr val="dk1"/>
                          </a:solidFill>
                          <a:latin typeface="+mn-lt"/>
                          <a:ea typeface="+mn-ea"/>
                          <a:cs typeface="+mn-cs"/>
                        </a:rPr>
                        <a:t>14</a:t>
                      </a:r>
                    </a:p>
                  </a:txBody>
                  <a:tcPr anchor="ctr"/>
                </a:tc>
                <a:tc>
                  <a:txBody>
                    <a:bodyPr/>
                    <a:lstStyle/>
                    <a:p>
                      <a:pPr algn="ctr"/>
                      <a:r>
                        <a:rPr lang="en-AU" sz="1200" kern="1200" dirty="0">
                          <a:solidFill>
                            <a:schemeClr val="dk1"/>
                          </a:solidFill>
                          <a:latin typeface="+mn-lt"/>
                          <a:ea typeface="+mn-ea"/>
                          <a:cs typeface="+mn-cs"/>
                        </a:rPr>
                        <a:t>21</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13</a:t>
                      </a:r>
                    </a:p>
                  </a:txBody>
                  <a:tcPr anchor="ctr"/>
                </a:tc>
                <a:tc>
                  <a:txBody>
                    <a:bodyPr/>
                    <a:lstStyle/>
                    <a:p>
                      <a:pPr algn="ctr"/>
                      <a:r>
                        <a:rPr lang="en-AU" sz="1200" kern="1200" dirty="0">
                          <a:solidFill>
                            <a:schemeClr val="dk1"/>
                          </a:solidFill>
                          <a:latin typeface="+mn-lt"/>
                          <a:ea typeface="+mn-ea"/>
                          <a:cs typeface="+mn-cs"/>
                        </a:rPr>
                        <a:t>16</a:t>
                      </a:r>
                    </a:p>
                  </a:txBody>
                  <a:tcPr anchor="ctr"/>
                </a:tc>
                <a:extLst>
                  <a:ext uri="{0D108BD9-81ED-4DB2-BD59-A6C34878D82A}">
                    <a16:rowId xmlns:a16="http://schemas.microsoft.com/office/drawing/2014/main" val="10004"/>
                  </a:ext>
                </a:extLst>
              </a:tr>
              <a:tr h="352412">
                <a:tc>
                  <a:txBody>
                    <a:bodyPr/>
                    <a:lstStyle/>
                    <a:p>
                      <a:r>
                        <a:rPr lang="en-AU" sz="1200" dirty="0"/>
                        <a:t>$5.01</a:t>
                      </a:r>
                      <a:r>
                        <a:rPr lang="en-AU" sz="1200" baseline="0" dirty="0"/>
                        <a:t> – $10.00</a:t>
                      </a:r>
                      <a:endParaRPr lang="en-AU" sz="800" dirty="0"/>
                    </a:p>
                  </a:txBody>
                  <a:tcPr marL="96770" marR="96770" marT="48385" marB="48385"/>
                </a:tc>
                <a:tc>
                  <a:txBody>
                    <a:bodyPr/>
                    <a:lstStyle/>
                    <a:p>
                      <a:pPr algn="ctr"/>
                      <a:r>
                        <a:rPr lang="en-AU" sz="1200" kern="1200" dirty="0">
                          <a:solidFill>
                            <a:schemeClr val="dk1"/>
                          </a:solidFill>
                          <a:latin typeface="+mn-lt"/>
                          <a:ea typeface="+mn-ea"/>
                          <a:cs typeface="+mn-cs"/>
                        </a:rPr>
                        <a:t>18</a:t>
                      </a:r>
                    </a:p>
                  </a:txBody>
                  <a:tcPr anchor="ctr"/>
                </a:tc>
                <a:tc>
                  <a:txBody>
                    <a:bodyPr/>
                    <a:lstStyle/>
                    <a:p>
                      <a:pPr algn="ctr"/>
                      <a:r>
                        <a:rPr lang="en-AU" sz="1200" kern="1200" dirty="0">
                          <a:solidFill>
                            <a:schemeClr val="dk1"/>
                          </a:solidFill>
                          <a:latin typeface="+mn-lt"/>
                          <a:ea typeface="+mn-ea"/>
                          <a:cs typeface="+mn-cs"/>
                        </a:rPr>
                        <a:t>19</a:t>
                      </a:r>
                    </a:p>
                  </a:txBody>
                  <a:tcPr anchor="ctr"/>
                </a:tc>
                <a:tc>
                  <a:txBody>
                    <a:bodyPr/>
                    <a:lstStyle/>
                    <a:p>
                      <a:pPr algn="ctr"/>
                      <a:r>
                        <a:rPr lang="en-AU" sz="1200" kern="1200" dirty="0">
                          <a:solidFill>
                            <a:schemeClr val="dk1"/>
                          </a:solidFill>
                          <a:latin typeface="+mn-lt"/>
                          <a:ea typeface="+mn-ea"/>
                          <a:cs typeface="+mn-cs"/>
                        </a:rPr>
                        <a:t>15</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21</a:t>
                      </a:r>
                    </a:p>
                  </a:txBody>
                  <a:tcPr anchor="ctr"/>
                </a:tc>
                <a:tc>
                  <a:txBody>
                    <a:bodyPr/>
                    <a:lstStyle/>
                    <a:p>
                      <a:pPr algn="ctr"/>
                      <a:r>
                        <a:rPr lang="en-AU" sz="1200" kern="1200" dirty="0">
                          <a:solidFill>
                            <a:schemeClr val="dk1"/>
                          </a:solidFill>
                          <a:latin typeface="+mn-lt"/>
                          <a:ea typeface="+mn-ea"/>
                          <a:cs typeface="+mn-cs"/>
                        </a:rPr>
                        <a:t>16</a:t>
                      </a:r>
                    </a:p>
                  </a:txBody>
                  <a:tcPr anchor="ctr"/>
                </a:tc>
                <a:extLst>
                  <a:ext uri="{0D108BD9-81ED-4DB2-BD59-A6C34878D82A}">
                    <a16:rowId xmlns:a16="http://schemas.microsoft.com/office/drawing/2014/main" val="10005"/>
                  </a:ext>
                </a:extLst>
              </a:tr>
              <a:tr h="352412">
                <a:tc>
                  <a:txBody>
                    <a:bodyPr/>
                    <a:lstStyle/>
                    <a:p>
                      <a:r>
                        <a:rPr lang="en-AU" sz="1200" dirty="0"/>
                        <a:t>$10.01</a:t>
                      </a:r>
                      <a:r>
                        <a:rPr lang="en-AU" sz="1200" baseline="0" dirty="0"/>
                        <a:t> – $15.00</a:t>
                      </a:r>
                      <a:endParaRPr lang="en-AU" sz="800" dirty="0"/>
                    </a:p>
                  </a:txBody>
                  <a:tcPr marL="96770" marR="96770" marT="48385" marB="48385"/>
                </a:tc>
                <a:tc>
                  <a:txBody>
                    <a:bodyPr/>
                    <a:lstStyle/>
                    <a:p>
                      <a:pPr algn="ctr"/>
                      <a:r>
                        <a:rPr lang="en-AU" sz="1200" kern="1200" dirty="0">
                          <a:solidFill>
                            <a:schemeClr val="dk1"/>
                          </a:solidFill>
                          <a:latin typeface="+mn-lt"/>
                          <a:ea typeface="+mn-ea"/>
                          <a:cs typeface="+mn-cs"/>
                        </a:rPr>
                        <a:t>19</a:t>
                      </a:r>
                    </a:p>
                  </a:txBody>
                  <a:tcPr anchor="ctr"/>
                </a:tc>
                <a:tc>
                  <a:txBody>
                    <a:bodyPr/>
                    <a:lstStyle/>
                    <a:p>
                      <a:pPr algn="ctr"/>
                      <a:r>
                        <a:rPr lang="en-AU" sz="1200" kern="1200" dirty="0">
                          <a:solidFill>
                            <a:schemeClr val="dk1"/>
                          </a:solidFill>
                          <a:latin typeface="+mn-lt"/>
                          <a:ea typeface="+mn-ea"/>
                          <a:cs typeface="+mn-cs"/>
                        </a:rPr>
                        <a:t>17</a:t>
                      </a:r>
                    </a:p>
                  </a:txBody>
                  <a:tcPr anchor="ctr"/>
                </a:tc>
                <a:tc>
                  <a:txBody>
                    <a:bodyPr/>
                    <a:lstStyle/>
                    <a:p>
                      <a:pPr algn="ctr"/>
                      <a:r>
                        <a:rPr lang="en-AU" sz="1200" kern="1200" dirty="0">
                          <a:solidFill>
                            <a:schemeClr val="dk1"/>
                          </a:solidFill>
                          <a:latin typeface="+mn-lt"/>
                          <a:ea typeface="+mn-ea"/>
                          <a:cs typeface="+mn-cs"/>
                        </a:rPr>
                        <a:t>23</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17</a:t>
                      </a:r>
                    </a:p>
                  </a:txBody>
                  <a:tcPr anchor="ctr"/>
                </a:tc>
                <a:tc>
                  <a:txBody>
                    <a:bodyPr/>
                    <a:lstStyle/>
                    <a:p>
                      <a:pPr algn="ctr"/>
                      <a:r>
                        <a:rPr lang="en-AU" sz="1200" kern="1200" dirty="0">
                          <a:solidFill>
                            <a:schemeClr val="dk1"/>
                          </a:solidFill>
                          <a:latin typeface="+mn-lt"/>
                          <a:ea typeface="+mn-ea"/>
                          <a:cs typeface="+mn-cs"/>
                        </a:rPr>
                        <a:t>32</a:t>
                      </a:r>
                    </a:p>
                  </a:txBody>
                  <a:tcPr anchor="ctr"/>
                </a:tc>
                <a:extLst>
                  <a:ext uri="{0D108BD9-81ED-4DB2-BD59-A6C34878D82A}">
                    <a16:rowId xmlns:a16="http://schemas.microsoft.com/office/drawing/2014/main" val="10001"/>
                  </a:ext>
                </a:extLst>
              </a:tr>
              <a:tr h="352412">
                <a:tc>
                  <a:txBody>
                    <a:bodyPr/>
                    <a:lstStyle/>
                    <a:p>
                      <a:r>
                        <a:rPr lang="en-AU" sz="1200" dirty="0"/>
                        <a:t>$15.01</a:t>
                      </a:r>
                      <a:r>
                        <a:rPr lang="en-AU" sz="1200" baseline="0" dirty="0"/>
                        <a:t> – $20.00</a:t>
                      </a:r>
                      <a:endParaRPr lang="en-AU" sz="800" dirty="0"/>
                    </a:p>
                  </a:txBody>
                  <a:tcPr marL="96770" marR="96770" marT="48385" marB="48385"/>
                </a:tc>
                <a:tc>
                  <a:txBody>
                    <a:bodyPr/>
                    <a:lstStyle/>
                    <a:p>
                      <a:pPr algn="ctr"/>
                      <a:r>
                        <a:rPr lang="en-AU" sz="1200" kern="1200" dirty="0">
                          <a:solidFill>
                            <a:schemeClr val="dk1"/>
                          </a:solidFill>
                          <a:latin typeface="+mn-lt"/>
                          <a:ea typeface="+mn-ea"/>
                          <a:cs typeface="+mn-cs"/>
                        </a:rPr>
                        <a:t>10</a:t>
                      </a:r>
                    </a:p>
                  </a:txBody>
                  <a:tcPr anchor="ctr"/>
                </a:tc>
                <a:tc>
                  <a:txBody>
                    <a:bodyPr/>
                    <a:lstStyle/>
                    <a:p>
                      <a:pPr algn="ctr"/>
                      <a:r>
                        <a:rPr lang="en-AU" sz="1200" kern="1200" dirty="0">
                          <a:solidFill>
                            <a:schemeClr val="dk1"/>
                          </a:solidFill>
                          <a:latin typeface="+mn-lt"/>
                          <a:ea typeface="+mn-ea"/>
                          <a:cs typeface="+mn-cs"/>
                        </a:rPr>
                        <a:t>9</a:t>
                      </a:r>
                    </a:p>
                  </a:txBody>
                  <a:tcPr anchor="ctr"/>
                </a:tc>
                <a:tc>
                  <a:txBody>
                    <a:bodyPr/>
                    <a:lstStyle/>
                    <a:p>
                      <a:pPr algn="ctr"/>
                      <a:r>
                        <a:rPr lang="en-AU" sz="1200" kern="1200" dirty="0">
                          <a:solidFill>
                            <a:schemeClr val="dk1"/>
                          </a:solidFill>
                          <a:latin typeface="+mn-lt"/>
                          <a:ea typeface="+mn-ea"/>
                          <a:cs typeface="+mn-cs"/>
                        </a:rPr>
                        <a:t>10</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17</a:t>
                      </a:r>
                    </a:p>
                  </a:txBody>
                  <a:tcPr anchor="ctr"/>
                </a:tc>
                <a:tc>
                  <a:txBody>
                    <a:bodyPr/>
                    <a:lstStyle/>
                    <a:p>
                      <a:pPr algn="ctr"/>
                      <a:r>
                        <a:rPr lang="en-AU" sz="1200" kern="1200" dirty="0">
                          <a:solidFill>
                            <a:schemeClr val="dk1"/>
                          </a:solidFill>
                          <a:latin typeface="+mn-lt"/>
                          <a:ea typeface="+mn-ea"/>
                          <a:cs typeface="+mn-cs"/>
                        </a:rPr>
                        <a:t>4</a:t>
                      </a:r>
                    </a:p>
                  </a:txBody>
                  <a:tcPr anchor="ctr"/>
                </a:tc>
                <a:extLst>
                  <a:ext uri="{0D108BD9-81ED-4DB2-BD59-A6C34878D82A}">
                    <a16:rowId xmlns:a16="http://schemas.microsoft.com/office/drawing/2014/main" val="10002"/>
                  </a:ext>
                </a:extLst>
              </a:tr>
              <a:tr h="352412">
                <a:tc>
                  <a:txBody>
                    <a:bodyPr/>
                    <a:lstStyle/>
                    <a:p>
                      <a:r>
                        <a:rPr lang="en-AU" sz="1200" dirty="0"/>
                        <a:t>$20.01</a:t>
                      </a:r>
                      <a:r>
                        <a:rPr lang="en-AU" sz="1200" baseline="0" dirty="0"/>
                        <a:t> – $25.00</a:t>
                      </a:r>
                      <a:endParaRPr lang="en-AU" sz="800" dirty="0"/>
                    </a:p>
                  </a:txBody>
                  <a:tcPr marL="96770" marR="96770" marT="48385" marB="48385"/>
                </a:tc>
                <a:tc>
                  <a:txBody>
                    <a:bodyPr/>
                    <a:lstStyle/>
                    <a:p>
                      <a:pPr algn="ctr"/>
                      <a:r>
                        <a:rPr lang="en-AU" sz="1200" kern="1200" dirty="0">
                          <a:solidFill>
                            <a:schemeClr val="dk1"/>
                          </a:solidFill>
                          <a:latin typeface="+mn-lt"/>
                          <a:ea typeface="+mn-ea"/>
                          <a:cs typeface="+mn-cs"/>
                        </a:rPr>
                        <a:t>3</a:t>
                      </a:r>
                    </a:p>
                  </a:txBody>
                  <a:tcPr anchor="ctr"/>
                </a:tc>
                <a:tc>
                  <a:txBody>
                    <a:bodyPr/>
                    <a:lstStyle/>
                    <a:p>
                      <a:pPr algn="ctr"/>
                      <a:r>
                        <a:rPr lang="en-AU" sz="1200" kern="1200" dirty="0">
                          <a:solidFill>
                            <a:schemeClr val="dk1"/>
                          </a:solidFill>
                          <a:latin typeface="+mn-lt"/>
                          <a:ea typeface="+mn-ea"/>
                          <a:cs typeface="+mn-cs"/>
                        </a:rPr>
                        <a:t>3</a:t>
                      </a:r>
                    </a:p>
                  </a:txBody>
                  <a:tcPr anchor="ctr"/>
                </a:tc>
                <a:tc>
                  <a:txBody>
                    <a:bodyPr/>
                    <a:lstStyle/>
                    <a:p>
                      <a:pPr algn="ctr"/>
                      <a:r>
                        <a:rPr lang="en-AU" sz="1200" kern="1200" dirty="0">
                          <a:solidFill>
                            <a:schemeClr val="dk1"/>
                          </a:solidFill>
                          <a:latin typeface="+mn-lt"/>
                          <a:ea typeface="+mn-ea"/>
                          <a:cs typeface="+mn-cs"/>
                        </a:rPr>
                        <a:t>3</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4</a:t>
                      </a:r>
                    </a:p>
                  </a:txBody>
                  <a:tcPr anchor="ctr"/>
                </a:tc>
                <a:tc>
                  <a:txBody>
                    <a:bodyPr/>
                    <a:lstStyle/>
                    <a:p>
                      <a:pPr algn="ctr"/>
                      <a:r>
                        <a:rPr lang="en-AU" sz="1200" kern="1200" dirty="0">
                          <a:solidFill>
                            <a:schemeClr val="dk1"/>
                          </a:solidFill>
                          <a:latin typeface="+mn-lt"/>
                          <a:ea typeface="+mn-ea"/>
                          <a:cs typeface="+mn-cs"/>
                        </a:rPr>
                        <a:t>-</a:t>
                      </a:r>
                    </a:p>
                  </a:txBody>
                  <a:tcPr anchor="ctr"/>
                </a:tc>
                <a:extLst>
                  <a:ext uri="{0D108BD9-81ED-4DB2-BD59-A6C34878D82A}">
                    <a16:rowId xmlns:a16="http://schemas.microsoft.com/office/drawing/2014/main" val="10006"/>
                  </a:ext>
                </a:extLst>
              </a:tr>
              <a:tr h="352412">
                <a:tc>
                  <a:txBody>
                    <a:bodyPr/>
                    <a:lstStyle/>
                    <a:p>
                      <a:r>
                        <a:rPr lang="en-AU" sz="1200" dirty="0"/>
                        <a:t>$25.01</a:t>
                      </a:r>
                      <a:r>
                        <a:rPr lang="en-AU" sz="1200" baseline="0" dirty="0"/>
                        <a:t> – $30.00</a:t>
                      </a:r>
                      <a:endParaRPr lang="en-AU" sz="800" dirty="0"/>
                    </a:p>
                  </a:txBody>
                  <a:tcPr marL="96770" marR="96770" marT="48385" marB="48385"/>
                </a:tc>
                <a:tc>
                  <a:txBody>
                    <a:bodyPr/>
                    <a:lstStyle/>
                    <a:p>
                      <a:pPr algn="ctr"/>
                      <a:r>
                        <a:rPr lang="en-AU" sz="1200" kern="1200" dirty="0">
                          <a:solidFill>
                            <a:schemeClr val="dk1"/>
                          </a:solidFill>
                          <a:latin typeface="+mn-lt"/>
                          <a:ea typeface="+mn-ea"/>
                          <a:cs typeface="+mn-cs"/>
                        </a:rPr>
                        <a:t>7</a:t>
                      </a:r>
                    </a:p>
                  </a:txBody>
                  <a:tcPr anchor="ctr"/>
                </a:tc>
                <a:tc>
                  <a:txBody>
                    <a:bodyPr/>
                    <a:lstStyle/>
                    <a:p>
                      <a:pPr algn="ctr"/>
                      <a:r>
                        <a:rPr lang="en-AU" sz="1200" kern="1200" dirty="0">
                          <a:solidFill>
                            <a:schemeClr val="dk1"/>
                          </a:solidFill>
                          <a:latin typeface="+mn-lt"/>
                          <a:ea typeface="+mn-ea"/>
                          <a:cs typeface="+mn-cs"/>
                        </a:rPr>
                        <a:t>8</a:t>
                      </a:r>
                    </a:p>
                  </a:txBody>
                  <a:tcPr anchor="ctr"/>
                </a:tc>
                <a:tc>
                  <a:txBody>
                    <a:bodyPr/>
                    <a:lstStyle/>
                    <a:p>
                      <a:pPr algn="ctr"/>
                      <a:r>
                        <a:rPr lang="en-AU" sz="1200" kern="1200" dirty="0">
                          <a:solidFill>
                            <a:schemeClr val="dk1"/>
                          </a:solidFill>
                          <a:latin typeface="+mn-lt"/>
                          <a:ea typeface="+mn-ea"/>
                          <a:cs typeface="+mn-cs"/>
                        </a:rPr>
                        <a:t>3</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11</a:t>
                      </a:r>
                    </a:p>
                  </a:txBody>
                  <a:tcPr anchor="ctr"/>
                </a:tc>
                <a:tc>
                  <a:txBody>
                    <a:bodyPr/>
                    <a:lstStyle/>
                    <a:p>
                      <a:pPr algn="ctr"/>
                      <a:r>
                        <a:rPr lang="en-AU" sz="1200" kern="1200" dirty="0">
                          <a:solidFill>
                            <a:schemeClr val="dk1"/>
                          </a:solidFill>
                          <a:latin typeface="+mn-lt"/>
                          <a:ea typeface="+mn-ea"/>
                          <a:cs typeface="+mn-cs"/>
                        </a:rPr>
                        <a:t>4</a:t>
                      </a:r>
                    </a:p>
                  </a:txBody>
                  <a:tcPr anchor="ctr"/>
                </a:tc>
                <a:extLst>
                  <a:ext uri="{0D108BD9-81ED-4DB2-BD59-A6C34878D82A}">
                    <a16:rowId xmlns:a16="http://schemas.microsoft.com/office/drawing/2014/main" val="10007"/>
                  </a:ext>
                </a:extLst>
              </a:tr>
              <a:tr h="352412">
                <a:tc>
                  <a:txBody>
                    <a:bodyPr/>
                    <a:lstStyle/>
                    <a:p>
                      <a:r>
                        <a:rPr lang="en-AU" sz="1200" dirty="0"/>
                        <a:t>$30.01</a:t>
                      </a:r>
                      <a:r>
                        <a:rPr lang="en-AU" sz="1200" baseline="0" dirty="0"/>
                        <a:t> or more</a:t>
                      </a:r>
                      <a:endParaRPr lang="en-AU" sz="800" dirty="0"/>
                    </a:p>
                  </a:txBody>
                  <a:tcPr marL="96770" marR="96770" marT="48385" marB="48385"/>
                </a:tc>
                <a:tc>
                  <a:txBody>
                    <a:bodyPr/>
                    <a:lstStyle/>
                    <a:p>
                      <a:pPr algn="ctr"/>
                      <a:r>
                        <a:rPr lang="en-AU" sz="1200" kern="1200" dirty="0">
                          <a:solidFill>
                            <a:schemeClr val="dk1"/>
                          </a:solidFill>
                          <a:latin typeface="+mn-lt"/>
                          <a:ea typeface="+mn-ea"/>
                          <a:cs typeface="+mn-cs"/>
                        </a:rPr>
                        <a:t>8</a:t>
                      </a:r>
                    </a:p>
                  </a:txBody>
                  <a:tcPr anchor="ctr"/>
                </a:tc>
                <a:tc>
                  <a:txBody>
                    <a:bodyPr/>
                    <a:lstStyle/>
                    <a:p>
                      <a:pPr algn="ctr"/>
                      <a:r>
                        <a:rPr lang="en-AU" sz="1200" kern="1200" dirty="0">
                          <a:solidFill>
                            <a:schemeClr val="dk1"/>
                          </a:solidFill>
                          <a:latin typeface="+mn-lt"/>
                          <a:ea typeface="+mn-ea"/>
                          <a:cs typeface="+mn-cs"/>
                        </a:rPr>
                        <a:t>8</a:t>
                      </a:r>
                    </a:p>
                  </a:txBody>
                  <a:tcPr anchor="ctr"/>
                </a:tc>
                <a:tc>
                  <a:txBody>
                    <a:bodyPr/>
                    <a:lstStyle/>
                    <a:p>
                      <a:pPr algn="ctr"/>
                      <a:r>
                        <a:rPr lang="en-AU" sz="1200" kern="1200" dirty="0">
                          <a:solidFill>
                            <a:schemeClr val="dk1"/>
                          </a:solidFill>
                          <a:latin typeface="+mn-lt"/>
                          <a:ea typeface="+mn-ea"/>
                          <a:cs typeface="+mn-cs"/>
                        </a:rPr>
                        <a:t>5</a:t>
                      </a:r>
                    </a:p>
                  </a:txBody>
                  <a:tcPr anchor="ctr"/>
                </a:tc>
                <a:tc>
                  <a:txBody>
                    <a:bodyPr/>
                    <a:lstStyle/>
                    <a:p>
                      <a:pPr marL="0" algn="ctr" defTabSz="863996" rtl="0" eaLnBrk="1" latinLnBrk="0" hangingPunct="1"/>
                      <a:r>
                        <a:rPr lang="en-AU" sz="1200" kern="1200" dirty="0">
                          <a:solidFill>
                            <a:schemeClr val="dk1"/>
                          </a:solidFill>
                          <a:latin typeface="+mn-lt"/>
                          <a:ea typeface="+mn-ea"/>
                          <a:cs typeface="+mn-cs"/>
                        </a:rPr>
                        <a:t>4</a:t>
                      </a:r>
                    </a:p>
                  </a:txBody>
                  <a:tcPr anchor="ctr"/>
                </a:tc>
                <a:tc>
                  <a:txBody>
                    <a:bodyPr/>
                    <a:lstStyle/>
                    <a:p>
                      <a:pPr algn="ctr"/>
                      <a:r>
                        <a:rPr lang="en-AU" sz="1200" kern="1200" dirty="0">
                          <a:solidFill>
                            <a:schemeClr val="dk1"/>
                          </a:solidFill>
                          <a:latin typeface="+mn-lt"/>
                          <a:ea typeface="+mn-ea"/>
                          <a:cs typeface="+mn-cs"/>
                        </a:rPr>
                        <a:t>8</a:t>
                      </a:r>
                    </a:p>
                  </a:txBody>
                  <a:tcPr anchor="ctr"/>
                </a:tc>
                <a:extLst>
                  <a:ext uri="{0D108BD9-81ED-4DB2-BD59-A6C34878D82A}">
                    <a16:rowId xmlns:a16="http://schemas.microsoft.com/office/drawing/2014/main" val="10008"/>
                  </a:ext>
                </a:extLst>
              </a:tr>
              <a:tr h="352412">
                <a:tc>
                  <a:txBody>
                    <a:bodyPr/>
                    <a:lstStyle/>
                    <a:p>
                      <a:r>
                        <a:rPr lang="en-AU" sz="1200" b="1" kern="1200" baseline="0" dirty="0">
                          <a:solidFill>
                            <a:schemeClr val="dk1"/>
                          </a:solidFill>
                          <a:latin typeface="+mn-lt"/>
                          <a:ea typeface="+mn-ea"/>
                          <a:cs typeface="+mn-cs"/>
                        </a:rPr>
                        <a:t>Average</a:t>
                      </a:r>
                    </a:p>
                  </a:txBody>
                  <a:tcPr marL="96770" marR="96770" marT="48385" marB="48385"/>
                </a:tc>
                <a:tc>
                  <a:txBody>
                    <a:bodyPr/>
                    <a:lstStyle/>
                    <a:p>
                      <a:pPr algn="ctr"/>
                      <a:r>
                        <a:rPr lang="en-AU" sz="1200" b="1" dirty="0"/>
                        <a:t>$11.15</a:t>
                      </a:r>
                    </a:p>
                  </a:txBody>
                  <a:tcPr marL="102411" marR="102411" marT="51205" marB="51205"/>
                </a:tc>
                <a:tc>
                  <a:txBody>
                    <a:bodyPr/>
                    <a:lstStyle/>
                    <a:p>
                      <a:pPr algn="ctr"/>
                      <a:r>
                        <a:rPr lang="en-AU" sz="1200" b="1" dirty="0"/>
                        <a:t>$11.92</a:t>
                      </a:r>
                    </a:p>
                  </a:txBody>
                  <a:tcPr marL="102411" marR="102411" marT="51205" marB="51205"/>
                </a:tc>
                <a:tc>
                  <a:txBody>
                    <a:bodyPr/>
                    <a:lstStyle/>
                    <a:p>
                      <a:pPr algn="ctr"/>
                      <a:r>
                        <a:rPr lang="en-AU" sz="1200" b="1" dirty="0"/>
                        <a:t>$8.94</a:t>
                      </a:r>
                    </a:p>
                  </a:txBody>
                  <a:tcPr marL="102411" marR="102411" marT="51205" marB="51205"/>
                </a:tc>
                <a:tc>
                  <a:txBody>
                    <a:bodyPr/>
                    <a:lstStyle/>
                    <a:p>
                      <a:pPr algn="ctr"/>
                      <a:r>
                        <a:rPr lang="en-AU" sz="1200" b="1" dirty="0"/>
                        <a:t>$12.11</a:t>
                      </a:r>
                    </a:p>
                  </a:txBody>
                  <a:tcPr marL="96770" marR="96770" marT="48385" marB="48385"/>
                </a:tc>
                <a:tc>
                  <a:txBody>
                    <a:bodyPr/>
                    <a:lstStyle/>
                    <a:p>
                      <a:pPr algn="ctr"/>
                      <a:r>
                        <a:rPr lang="en-AU" sz="1200" b="1" dirty="0"/>
                        <a:t>$10.22</a:t>
                      </a:r>
                    </a:p>
                  </a:txBody>
                  <a:tcPr marL="96770" marR="96770" marT="48385" marB="48385"/>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8324969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DEMOGRAPHICS</a:t>
            </a:r>
          </a:p>
        </p:txBody>
      </p:sp>
      <p:pic>
        <p:nvPicPr>
          <p:cNvPr id="4" name="Picture Placeholder 4"/>
          <p:cNvPicPr>
            <a:picLocks noGrp="1" noChangeAspect="1"/>
          </p:cNvPicPr>
          <p:nvPr>
            <p:ph type="pic" sz="quarter" idx="15"/>
          </p:nvPr>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l="51" r="51"/>
          <a:stretch/>
        </p:blipFill>
        <p:spPr/>
      </p:pic>
    </p:spTree>
    <p:extLst>
      <p:ext uri="{BB962C8B-B14F-4D97-AF65-F5344CB8AC3E}">
        <p14:creationId xmlns:p14="http://schemas.microsoft.com/office/powerpoint/2010/main" val="19724694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AU" dirty="0"/>
              <a:t>DEMOGRAPHICS</a:t>
            </a:r>
          </a:p>
        </p:txBody>
      </p:sp>
      <p:graphicFrame>
        <p:nvGraphicFramePr>
          <p:cNvPr id="5" name="Content Placeholder 4"/>
          <p:cNvGraphicFramePr>
            <a:graphicFrameLocks noGrp="1"/>
          </p:cNvGraphicFramePr>
          <p:nvPr>
            <p:ph sz="quarter" idx="12"/>
            <p:extLst>
              <p:ext uri="{D42A27DB-BD31-4B8C-83A1-F6EECF244321}">
                <p14:modId xmlns:p14="http://schemas.microsoft.com/office/powerpoint/2010/main" val="3903429884"/>
              </p:ext>
            </p:extLst>
          </p:nvPr>
        </p:nvGraphicFramePr>
        <p:xfrm>
          <a:off x="359644" y="1062205"/>
          <a:ext cx="3240360" cy="3842320"/>
        </p:xfrm>
        <a:graphic>
          <a:graphicData uri="http://schemas.openxmlformats.org/drawingml/2006/table">
            <a:tbl>
              <a:tblPr firstRow="1" bandRow="1">
                <a:tableStyleId>{5C22544A-7EE6-4342-B048-85BDC9FD1C3A}</a:tableStyleId>
              </a:tblPr>
              <a:tblGrid>
                <a:gridCol w="2267970">
                  <a:extLst>
                    <a:ext uri="{9D8B030D-6E8A-4147-A177-3AD203B41FA5}">
                      <a16:colId xmlns:a16="http://schemas.microsoft.com/office/drawing/2014/main" val="20000"/>
                    </a:ext>
                  </a:extLst>
                </a:gridCol>
                <a:gridCol w="972390">
                  <a:extLst>
                    <a:ext uri="{9D8B030D-6E8A-4147-A177-3AD203B41FA5}">
                      <a16:colId xmlns:a16="http://schemas.microsoft.com/office/drawing/2014/main" val="20001"/>
                    </a:ext>
                  </a:extLst>
                </a:gridCol>
              </a:tblGrid>
              <a:tr h="422662">
                <a:tc>
                  <a:txBody>
                    <a:bodyPr/>
                    <a:lstStyle/>
                    <a:p>
                      <a:endParaRPr lang="en-AU" sz="1100" dirty="0"/>
                    </a:p>
                  </a:txBody>
                  <a:tcPr/>
                </a:tc>
                <a:tc>
                  <a:txBody>
                    <a:bodyPr/>
                    <a:lstStyle/>
                    <a:p>
                      <a:pPr algn="ctr"/>
                      <a:r>
                        <a:rPr lang="en-AU" sz="900" dirty="0"/>
                        <a:t>All respondents</a:t>
                      </a:r>
                    </a:p>
                    <a:p>
                      <a:pPr algn="ctr"/>
                      <a:r>
                        <a:rPr lang="en-AU" sz="900" dirty="0"/>
                        <a:t>%</a:t>
                      </a:r>
                    </a:p>
                  </a:txBody>
                  <a:tcPr/>
                </a:tc>
                <a:extLst>
                  <a:ext uri="{0D108BD9-81ED-4DB2-BD59-A6C34878D82A}">
                    <a16:rowId xmlns:a16="http://schemas.microsoft.com/office/drawing/2014/main" val="10000"/>
                  </a:ext>
                </a:extLst>
              </a:tr>
              <a:tr h="333940">
                <a:tc>
                  <a:txBody>
                    <a:bodyPr/>
                    <a:lstStyle/>
                    <a:p>
                      <a:r>
                        <a:rPr lang="en-AU" sz="1000" b="1" dirty="0">
                          <a:solidFill>
                            <a:schemeClr val="bg1"/>
                          </a:solidFill>
                        </a:rPr>
                        <a:t>No. of employees</a:t>
                      </a:r>
                    </a:p>
                  </a:txBody>
                  <a:tcPr>
                    <a:solidFill>
                      <a:schemeClr val="accent2"/>
                    </a:solidFill>
                  </a:tcPr>
                </a:tc>
                <a:tc>
                  <a:txBody>
                    <a:bodyPr/>
                    <a:lstStyle/>
                    <a:p>
                      <a:pPr algn="ctr"/>
                      <a:endParaRPr lang="en-AU" sz="1000" b="1" dirty="0">
                        <a:solidFill>
                          <a:schemeClr val="bg1"/>
                        </a:solidFill>
                      </a:endParaRPr>
                    </a:p>
                  </a:txBody>
                  <a:tcPr>
                    <a:solidFill>
                      <a:schemeClr val="accent2"/>
                    </a:solidFill>
                  </a:tcPr>
                </a:tc>
                <a:extLst>
                  <a:ext uri="{0D108BD9-81ED-4DB2-BD59-A6C34878D82A}">
                    <a16:rowId xmlns:a16="http://schemas.microsoft.com/office/drawing/2014/main" val="10001"/>
                  </a:ext>
                </a:extLst>
              </a:tr>
              <a:tr h="333940">
                <a:tc>
                  <a:txBody>
                    <a:bodyPr/>
                    <a:lstStyle/>
                    <a:p>
                      <a:r>
                        <a:rPr lang="en-AU" sz="1000" dirty="0"/>
                        <a:t>Sole trader</a:t>
                      </a:r>
                    </a:p>
                  </a:txBody>
                  <a:tcPr/>
                </a:tc>
                <a:tc>
                  <a:txBody>
                    <a:bodyPr/>
                    <a:lstStyle/>
                    <a:p>
                      <a:pPr algn="ctr"/>
                      <a:r>
                        <a:rPr lang="en-AU" sz="1000" dirty="0"/>
                        <a:t>64</a:t>
                      </a:r>
                    </a:p>
                  </a:txBody>
                  <a:tcPr/>
                </a:tc>
                <a:extLst>
                  <a:ext uri="{0D108BD9-81ED-4DB2-BD59-A6C34878D82A}">
                    <a16:rowId xmlns:a16="http://schemas.microsoft.com/office/drawing/2014/main" val="10002"/>
                  </a:ext>
                </a:extLst>
              </a:tr>
              <a:tr h="333940">
                <a:tc>
                  <a:txBody>
                    <a:bodyPr/>
                    <a:lstStyle/>
                    <a:p>
                      <a:r>
                        <a:rPr lang="en-AU" sz="1000" dirty="0"/>
                        <a:t>1-4 employees</a:t>
                      </a:r>
                    </a:p>
                  </a:txBody>
                  <a:tcPr/>
                </a:tc>
                <a:tc>
                  <a:txBody>
                    <a:bodyPr/>
                    <a:lstStyle/>
                    <a:p>
                      <a:pPr algn="ctr"/>
                      <a:r>
                        <a:rPr lang="en-AU" sz="1000" dirty="0"/>
                        <a:t>24</a:t>
                      </a:r>
                    </a:p>
                  </a:txBody>
                  <a:tcPr/>
                </a:tc>
                <a:extLst>
                  <a:ext uri="{0D108BD9-81ED-4DB2-BD59-A6C34878D82A}">
                    <a16:rowId xmlns:a16="http://schemas.microsoft.com/office/drawing/2014/main" val="10003"/>
                  </a:ext>
                </a:extLst>
              </a:tr>
              <a:tr h="333940">
                <a:tc>
                  <a:txBody>
                    <a:bodyPr/>
                    <a:lstStyle/>
                    <a:p>
                      <a:r>
                        <a:rPr lang="en-AU" sz="1000" dirty="0"/>
                        <a:t>5-10</a:t>
                      </a:r>
                    </a:p>
                  </a:txBody>
                  <a:tcPr/>
                </a:tc>
                <a:tc>
                  <a:txBody>
                    <a:bodyPr/>
                    <a:lstStyle/>
                    <a:p>
                      <a:pPr algn="ctr"/>
                      <a:r>
                        <a:rPr lang="en-AU" sz="1000" dirty="0"/>
                        <a:t>3</a:t>
                      </a:r>
                    </a:p>
                  </a:txBody>
                  <a:tcPr/>
                </a:tc>
                <a:extLst>
                  <a:ext uri="{0D108BD9-81ED-4DB2-BD59-A6C34878D82A}">
                    <a16:rowId xmlns:a16="http://schemas.microsoft.com/office/drawing/2014/main" val="10004"/>
                  </a:ext>
                </a:extLst>
              </a:tr>
              <a:tr h="333940">
                <a:tc>
                  <a:txBody>
                    <a:bodyPr/>
                    <a:lstStyle/>
                    <a:p>
                      <a:r>
                        <a:rPr lang="en-AU" sz="1000" dirty="0"/>
                        <a:t>11-19</a:t>
                      </a:r>
                    </a:p>
                  </a:txBody>
                  <a:tcPr/>
                </a:tc>
                <a:tc>
                  <a:txBody>
                    <a:bodyPr/>
                    <a:lstStyle/>
                    <a:p>
                      <a:pPr algn="ctr"/>
                      <a:r>
                        <a:rPr lang="en-AU" sz="1000" dirty="0"/>
                        <a:t>5</a:t>
                      </a:r>
                    </a:p>
                  </a:txBody>
                  <a:tcPr/>
                </a:tc>
                <a:extLst>
                  <a:ext uri="{0D108BD9-81ED-4DB2-BD59-A6C34878D82A}">
                    <a16:rowId xmlns:a16="http://schemas.microsoft.com/office/drawing/2014/main" val="10005"/>
                  </a:ext>
                </a:extLst>
              </a:tr>
              <a:tr h="333940">
                <a:tc>
                  <a:txBody>
                    <a:bodyPr/>
                    <a:lstStyle/>
                    <a:p>
                      <a:pPr marL="0" marR="0" lvl="0" indent="0" algn="l" defTabSz="863996" rtl="0" eaLnBrk="1" fontAlgn="auto" latinLnBrk="0" hangingPunct="1">
                        <a:lnSpc>
                          <a:spcPct val="100000"/>
                        </a:lnSpc>
                        <a:spcBef>
                          <a:spcPts val="0"/>
                        </a:spcBef>
                        <a:spcAft>
                          <a:spcPts val="0"/>
                        </a:spcAft>
                        <a:buClrTx/>
                        <a:buSzTx/>
                        <a:buFontTx/>
                        <a:buNone/>
                        <a:tabLst/>
                        <a:defRPr/>
                      </a:pPr>
                      <a:r>
                        <a:rPr lang="en-AU" sz="1000" dirty="0"/>
                        <a:t>20-199</a:t>
                      </a:r>
                    </a:p>
                  </a:txBody>
                  <a:tcPr/>
                </a:tc>
                <a:tc>
                  <a:txBody>
                    <a:bodyPr/>
                    <a:lstStyle/>
                    <a:p>
                      <a:pPr algn="ctr"/>
                      <a:r>
                        <a:rPr lang="en-AU" sz="1000" dirty="0"/>
                        <a:t>4</a:t>
                      </a:r>
                    </a:p>
                  </a:txBody>
                  <a:tcPr/>
                </a:tc>
                <a:extLst>
                  <a:ext uri="{0D108BD9-81ED-4DB2-BD59-A6C34878D82A}">
                    <a16:rowId xmlns:a16="http://schemas.microsoft.com/office/drawing/2014/main" val="10006"/>
                  </a:ext>
                </a:extLst>
              </a:tr>
              <a:tr h="333940">
                <a:tc>
                  <a:txBody>
                    <a:bodyPr/>
                    <a:lstStyle/>
                    <a:p>
                      <a:r>
                        <a:rPr lang="en-AU" sz="1000" b="1" dirty="0">
                          <a:solidFill>
                            <a:schemeClr val="bg1"/>
                          </a:solidFill>
                        </a:rPr>
                        <a:t>Position</a:t>
                      </a:r>
                    </a:p>
                  </a:txBody>
                  <a:tcPr>
                    <a:solidFill>
                      <a:schemeClr val="accent2"/>
                    </a:solidFill>
                  </a:tcPr>
                </a:tc>
                <a:tc>
                  <a:txBody>
                    <a:bodyPr/>
                    <a:lstStyle/>
                    <a:p>
                      <a:pPr algn="ctr"/>
                      <a:endParaRPr lang="en-AU" sz="1000" b="1" dirty="0">
                        <a:solidFill>
                          <a:schemeClr val="bg1"/>
                        </a:solidFill>
                      </a:endParaRPr>
                    </a:p>
                  </a:txBody>
                  <a:tcPr>
                    <a:solidFill>
                      <a:schemeClr val="accent2"/>
                    </a:solidFill>
                  </a:tcPr>
                </a:tc>
                <a:extLst>
                  <a:ext uri="{0D108BD9-81ED-4DB2-BD59-A6C34878D82A}">
                    <a16:rowId xmlns:a16="http://schemas.microsoft.com/office/drawing/2014/main" val="10007"/>
                  </a:ext>
                </a:extLst>
              </a:tr>
              <a:tr h="333940">
                <a:tc>
                  <a:txBody>
                    <a:bodyPr/>
                    <a:lstStyle/>
                    <a:p>
                      <a:r>
                        <a:rPr lang="en-AU" sz="1000" dirty="0"/>
                        <a:t>Owner/proprietor</a:t>
                      </a:r>
                    </a:p>
                  </a:txBody>
                  <a:tcPr/>
                </a:tc>
                <a:tc>
                  <a:txBody>
                    <a:bodyPr/>
                    <a:lstStyle/>
                    <a:p>
                      <a:pPr algn="ctr"/>
                      <a:r>
                        <a:rPr lang="en-AU" sz="1000" dirty="0"/>
                        <a:t>60</a:t>
                      </a:r>
                    </a:p>
                  </a:txBody>
                  <a:tcPr/>
                </a:tc>
                <a:extLst>
                  <a:ext uri="{0D108BD9-81ED-4DB2-BD59-A6C34878D82A}">
                    <a16:rowId xmlns:a16="http://schemas.microsoft.com/office/drawing/2014/main" val="10008"/>
                  </a:ext>
                </a:extLst>
              </a:tr>
              <a:tr h="333940">
                <a:tc>
                  <a:txBody>
                    <a:bodyPr/>
                    <a:lstStyle/>
                    <a:p>
                      <a:r>
                        <a:rPr lang="en-AU" sz="1000" dirty="0"/>
                        <a:t>Senior management</a:t>
                      </a:r>
                    </a:p>
                  </a:txBody>
                  <a:tcPr/>
                </a:tc>
                <a:tc>
                  <a:txBody>
                    <a:bodyPr/>
                    <a:lstStyle/>
                    <a:p>
                      <a:pPr algn="ctr"/>
                      <a:r>
                        <a:rPr lang="en-AU" sz="1000" dirty="0"/>
                        <a:t>13</a:t>
                      </a:r>
                    </a:p>
                  </a:txBody>
                  <a:tcPr/>
                </a:tc>
                <a:extLst>
                  <a:ext uri="{0D108BD9-81ED-4DB2-BD59-A6C34878D82A}">
                    <a16:rowId xmlns:a16="http://schemas.microsoft.com/office/drawing/2014/main" val="10009"/>
                  </a:ext>
                </a:extLst>
              </a:tr>
              <a:tr h="333940">
                <a:tc>
                  <a:txBody>
                    <a:bodyPr/>
                    <a:lstStyle/>
                    <a:p>
                      <a:r>
                        <a:rPr lang="en-AU" sz="1000" dirty="0"/>
                        <a:t>Other</a:t>
                      </a:r>
                      <a:r>
                        <a:rPr lang="en-AU" sz="1000" baseline="0" dirty="0"/>
                        <a:t> employee</a:t>
                      </a:r>
                      <a:endParaRPr lang="en-AU" sz="1000" dirty="0"/>
                    </a:p>
                  </a:txBody>
                  <a:tcPr/>
                </a:tc>
                <a:tc>
                  <a:txBody>
                    <a:bodyPr/>
                    <a:lstStyle/>
                    <a:p>
                      <a:pPr algn="ctr"/>
                      <a:r>
                        <a:rPr lang="en-AU" sz="1000" dirty="0"/>
                        <a:t>27</a:t>
                      </a:r>
                    </a:p>
                  </a:txBody>
                  <a:tcPr/>
                </a:tc>
                <a:extLst>
                  <a:ext uri="{0D108BD9-81ED-4DB2-BD59-A6C34878D82A}">
                    <a16:rowId xmlns:a16="http://schemas.microsoft.com/office/drawing/2014/main" val="10010"/>
                  </a:ext>
                </a:extLst>
              </a:tr>
            </a:tbl>
          </a:graphicData>
        </a:graphic>
      </p:graphicFrame>
      <p:sp>
        <p:nvSpPr>
          <p:cNvPr id="4" name="Text Placeholder 2"/>
          <p:cNvSpPr txBox="1">
            <a:spLocks/>
          </p:cNvSpPr>
          <p:nvPr/>
        </p:nvSpPr>
        <p:spPr>
          <a:xfrm>
            <a:off x="0" y="5472335"/>
            <a:ext cx="8640000" cy="720725"/>
          </a:xfrm>
          <a:prstGeom prst="rect">
            <a:avLst/>
          </a:prstGeom>
        </p:spPr>
        <p:txBody>
          <a:bodyPr/>
          <a:lstStyle>
            <a:lvl1pPr marL="21599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1pPr>
            <a:lvl2pPr marL="647996"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1079994"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3pPr>
            <a:lvl4pPr marL="1511992"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4pPr>
            <a:lvl5pPr marL="194398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5pPr>
            <a:lvl6pPr marL="2375987"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7984"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39982"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1979"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buNone/>
            </a:pPr>
            <a:r>
              <a:rPr lang="en-AU" sz="1000" dirty="0"/>
              <a:t>Q2. How many employees do you have in your business, by employees I mean full time equivalents other than the proprietor</a:t>
            </a:r>
          </a:p>
          <a:p>
            <a:pPr marL="0" indent="0">
              <a:buNone/>
            </a:pPr>
            <a:r>
              <a:rPr lang="en-AU" sz="1000" dirty="0"/>
              <a:t>Q7. Do you speak a language other than English at home/with family?</a:t>
            </a:r>
          </a:p>
          <a:p>
            <a:pPr marL="0" indent="0">
              <a:buNone/>
            </a:pPr>
            <a:r>
              <a:rPr lang="en-AU" sz="1000" dirty="0"/>
              <a:t>Q31. What is your position or title within your organisation</a:t>
            </a:r>
          </a:p>
          <a:p>
            <a:pPr marL="0" indent="0">
              <a:buNone/>
            </a:pPr>
            <a:r>
              <a:rPr lang="en-AU" sz="1000" dirty="0"/>
              <a:t>Q32 How many years has your business been operating?</a:t>
            </a:r>
          </a:p>
          <a:p>
            <a:pPr marL="0" indent="0">
              <a:buNone/>
            </a:pPr>
            <a:r>
              <a:rPr lang="en-AU" sz="1000" dirty="0"/>
              <a:t>Q33. Does your business own or rent/lease its business premises?</a:t>
            </a:r>
          </a:p>
          <a:p>
            <a:pPr marL="0" indent="0">
              <a:buNone/>
            </a:pPr>
            <a:r>
              <a:rPr lang="en-AU" sz="1000" dirty="0"/>
              <a:t>Base: All respondents (n=200)</a:t>
            </a:r>
          </a:p>
        </p:txBody>
      </p:sp>
      <p:graphicFrame>
        <p:nvGraphicFramePr>
          <p:cNvPr id="7" name="Content Placeholder 4"/>
          <p:cNvGraphicFramePr>
            <a:graphicFrameLocks/>
          </p:cNvGraphicFramePr>
          <p:nvPr>
            <p:extLst>
              <p:ext uri="{D42A27DB-BD31-4B8C-83A1-F6EECF244321}">
                <p14:modId xmlns:p14="http://schemas.microsoft.com/office/powerpoint/2010/main" val="4111771196"/>
              </p:ext>
            </p:extLst>
          </p:nvPr>
        </p:nvGraphicFramePr>
        <p:xfrm>
          <a:off x="3960044" y="1066903"/>
          <a:ext cx="3244463" cy="3923645"/>
        </p:xfrm>
        <a:graphic>
          <a:graphicData uri="http://schemas.openxmlformats.org/drawingml/2006/table">
            <a:tbl>
              <a:tblPr firstRow="1" bandRow="1">
                <a:tableStyleId>{5C22544A-7EE6-4342-B048-85BDC9FD1C3A}</a:tableStyleId>
              </a:tblPr>
              <a:tblGrid>
                <a:gridCol w="2270842">
                  <a:extLst>
                    <a:ext uri="{9D8B030D-6E8A-4147-A177-3AD203B41FA5}">
                      <a16:colId xmlns:a16="http://schemas.microsoft.com/office/drawing/2014/main" val="20000"/>
                    </a:ext>
                  </a:extLst>
                </a:gridCol>
                <a:gridCol w="973621">
                  <a:extLst>
                    <a:ext uri="{9D8B030D-6E8A-4147-A177-3AD203B41FA5}">
                      <a16:colId xmlns:a16="http://schemas.microsoft.com/office/drawing/2014/main" val="20001"/>
                    </a:ext>
                  </a:extLst>
                </a:gridCol>
              </a:tblGrid>
              <a:tr h="517000">
                <a:tc>
                  <a:txBody>
                    <a:bodyPr/>
                    <a:lstStyle/>
                    <a:p>
                      <a:endParaRPr lang="en-AU" sz="1100" dirty="0"/>
                    </a:p>
                  </a:txBody>
                  <a:tcPr/>
                </a:tc>
                <a:tc>
                  <a:txBody>
                    <a:bodyPr/>
                    <a:lstStyle/>
                    <a:p>
                      <a:pPr algn="ctr"/>
                      <a:r>
                        <a:rPr lang="en-AU" sz="900" dirty="0"/>
                        <a:t>All respondents</a:t>
                      </a:r>
                    </a:p>
                    <a:p>
                      <a:pPr algn="ctr"/>
                      <a:r>
                        <a:rPr lang="en-AU" sz="900" dirty="0"/>
                        <a:t>%</a:t>
                      </a:r>
                    </a:p>
                  </a:txBody>
                  <a:tcPr/>
                </a:tc>
                <a:extLst>
                  <a:ext uri="{0D108BD9-81ED-4DB2-BD59-A6C34878D82A}">
                    <a16:rowId xmlns:a16="http://schemas.microsoft.com/office/drawing/2014/main" val="10000"/>
                  </a:ext>
                </a:extLst>
              </a:tr>
              <a:tr h="309695">
                <a:tc>
                  <a:txBody>
                    <a:bodyPr/>
                    <a:lstStyle/>
                    <a:p>
                      <a:r>
                        <a:rPr lang="en-AU" sz="1000" b="1" dirty="0">
                          <a:solidFill>
                            <a:schemeClr val="bg1"/>
                          </a:solidFill>
                        </a:rPr>
                        <a:t>Length of business operation</a:t>
                      </a:r>
                    </a:p>
                  </a:txBody>
                  <a:tcPr>
                    <a:solidFill>
                      <a:schemeClr val="accent2"/>
                    </a:solidFill>
                  </a:tcPr>
                </a:tc>
                <a:tc>
                  <a:txBody>
                    <a:bodyPr/>
                    <a:lstStyle/>
                    <a:p>
                      <a:pPr algn="ctr"/>
                      <a:endParaRPr lang="en-AU" sz="1000" b="1" dirty="0">
                        <a:solidFill>
                          <a:schemeClr val="bg1"/>
                        </a:solidFill>
                      </a:endParaRPr>
                    </a:p>
                  </a:txBody>
                  <a:tcPr>
                    <a:solidFill>
                      <a:schemeClr val="accent2"/>
                    </a:solidFill>
                  </a:tcPr>
                </a:tc>
                <a:extLst>
                  <a:ext uri="{0D108BD9-81ED-4DB2-BD59-A6C34878D82A}">
                    <a16:rowId xmlns:a16="http://schemas.microsoft.com/office/drawing/2014/main" val="10001"/>
                  </a:ext>
                </a:extLst>
              </a:tr>
              <a:tr h="309695">
                <a:tc>
                  <a:txBody>
                    <a:bodyPr/>
                    <a:lstStyle/>
                    <a:p>
                      <a:r>
                        <a:rPr lang="en-AU" sz="1000" kern="1200" dirty="0">
                          <a:solidFill>
                            <a:schemeClr val="dk1"/>
                          </a:solidFill>
                          <a:latin typeface="+mn-lt"/>
                          <a:ea typeface="+mn-ea"/>
                          <a:cs typeface="+mn-cs"/>
                        </a:rPr>
                        <a:t>Less than 1 year</a:t>
                      </a:r>
                    </a:p>
                  </a:txBody>
                  <a:tcPr/>
                </a:tc>
                <a:tc>
                  <a:txBody>
                    <a:bodyPr/>
                    <a:lstStyle/>
                    <a:p>
                      <a:pPr algn="ctr"/>
                      <a:r>
                        <a:rPr lang="en-AU" sz="1000" dirty="0"/>
                        <a:t>20</a:t>
                      </a:r>
                    </a:p>
                  </a:txBody>
                  <a:tcPr/>
                </a:tc>
                <a:extLst>
                  <a:ext uri="{0D108BD9-81ED-4DB2-BD59-A6C34878D82A}">
                    <a16:rowId xmlns:a16="http://schemas.microsoft.com/office/drawing/2014/main" val="10002"/>
                  </a:ext>
                </a:extLst>
              </a:tr>
              <a:tr h="309695">
                <a:tc>
                  <a:txBody>
                    <a:bodyPr/>
                    <a:lstStyle/>
                    <a:p>
                      <a:r>
                        <a:rPr lang="en-AU" sz="1000" kern="1200" dirty="0">
                          <a:solidFill>
                            <a:schemeClr val="dk1"/>
                          </a:solidFill>
                          <a:latin typeface="+mn-lt"/>
                          <a:ea typeface="+mn-ea"/>
                          <a:cs typeface="+mn-cs"/>
                        </a:rPr>
                        <a:t>1-2 years</a:t>
                      </a:r>
                    </a:p>
                  </a:txBody>
                  <a:tcPr/>
                </a:tc>
                <a:tc>
                  <a:txBody>
                    <a:bodyPr/>
                    <a:lstStyle/>
                    <a:p>
                      <a:pPr algn="ctr"/>
                      <a:r>
                        <a:rPr lang="en-AU" sz="1000" dirty="0"/>
                        <a:t>13</a:t>
                      </a:r>
                    </a:p>
                  </a:txBody>
                  <a:tcPr/>
                </a:tc>
                <a:extLst>
                  <a:ext uri="{0D108BD9-81ED-4DB2-BD59-A6C34878D82A}">
                    <a16:rowId xmlns:a16="http://schemas.microsoft.com/office/drawing/2014/main" val="10003"/>
                  </a:ext>
                </a:extLst>
              </a:tr>
              <a:tr h="309695">
                <a:tc>
                  <a:txBody>
                    <a:bodyPr/>
                    <a:lstStyle/>
                    <a:p>
                      <a:r>
                        <a:rPr lang="en-AU" sz="1000" kern="1200" dirty="0">
                          <a:solidFill>
                            <a:schemeClr val="dk1"/>
                          </a:solidFill>
                          <a:latin typeface="+mn-lt"/>
                          <a:ea typeface="+mn-ea"/>
                          <a:cs typeface="+mn-cs"/>
                        </a:rPr>
                        <a:t>3-5 years</a:t>
                      </a:r>
                    </a:p>
                  </a:txBody>
                  <a:tcPr/>
                </a:tc>
                <a:tc>
                  <a:txBody>
                    <a:bodyPr/>
                    <a:lstStyle/>
                    <a:p>
                      <a:pPr algn="ctr"/>
                      <a:r>
                        <a:rPr lang="en-AU" sz="1000" dirty="0"/>
                        <a:t>19</a:t>
                      </a:r>
                    </a:p>
                  </a:txBody>
                  <a:tcPr/>
                </a:tc>
                <a:extLst>
                  <a:ext uri="{0D108BD9-81ED-4DB2-BD59-A6C34878D82A}">
                    <a16:rowId xmlns:a16="http://schemas.microsoft.com/office/drawing/2014/main" val="10004"/>
                  </a:ext>
                </a:extLst>
              </a:tr>
              <a:tr h="309695">
                <a:tc>
                  <a:txBody>
                    <a:bodyPr/>
                    <a:lstStyle/>
                    <a:p>
                      <a:r>
                        <a:rPr lang="en-AU" sz="1000" kern="1200" dirty="0">
                          <a:solidFill>
                            <a:schemeClr val="dk1"/>
                          </a:solidFill>
                          <a:latin typeface="+mn-lt"/>
                          <a:ea typeface="+mn-ea"/>
                          <a:cs typeface="+mn-cs"/>
                        </a:rPr>
                        <a:t>6-10 years</a:t>
                      </a:r>
                    </a:p>
                  </a:txBody>
                  <a:tcPr/>
                </a:tc>
                <a:tc>
                  <a:txBody>
                    <a:bodyPr/>
                    <a:lstStyle/>
                    <a:p>
                      <a:pPr algn="ctr"/>
                      <a:r>
                        <a:rPr lang="en-AU" sz="1000" dirty="0"/>
                        <a:t>15</a:t>
                      </a:r>
                    </a:p>
                  </a:txBody>
                  <a:tcPr/>
                </a:tc>
                <a:extLst>
                  <a:ext uri="{0D108BD9-81ED-4DB2-BD59-A6C34878D82A}">
                    <a16:rowId xmlns:a16="http://schemas.microsoft.com/office/drawing/2014/main" val="10005"/>
                  </a:ext>
                </a:extLst>
              </a:tr>
              <a:tr h="309695">
                <a:tc>
                  <a:txBody>
                    <a:bodyPr/>
                    <a:lstStyle/>
                    <a:p>
                      <a:r>
                        <a:rPr lang="en-AU" sz="1000" kern="1200" dirty="0">
                          <a:solidFill>
                            <a:schemeClr val="dk1"/>
                          </a:solidFill>
                          <a:latin typeface="+mn-lt"/>
                          <a:ea typeface="+mn-ea"/>
                          <a:cs typeface="+mn-cs"/>
                        </a:rPr>
                        <a:t>More than 10 years</a:t>
                      </a:r>
                    </a:p>
                  </a:txBody>
                  <a:tcPr/>
                </a:tc>
                <a:tc>
                  <a:txBody>
                    <a:bodyPr/>
                    <a:lstStyle/>
                    <a:p>
                      <a:pPr algn="ctr"/>
                      <a:r>
                        <a:rPr lang="en-AU" sz="1000" dirty="0"/>
                        <a:t>33</a:t>
                      </a:r>
                    </a:p>
                  </a:txBody>
                  <a:tcPr/>
                </a:tc>
                <a:extLst>
                  <a:ext uri="{0D108BD9-81ED-4DB2-BD59-A6C34878D82A}">
                    <a16:rowId xmlns:a16="http://schemas.microsoft.com/office/drawing/2014/main" val="10006"/>
                  </a:ext>
                </a:extLst>
              </a:tr>
              <a:tr h="309695">
                <a:tc>
                  <a:txBody>
                    <a:bodyPr/>
                    <a:lstStyle/>
                    <a:p>
                      <a:r>
                        <a:rPr lang="en-AU" sz="1000" b="1" kern="1200" dirty="0">
                          <a:solidFill>
                            <a:schemeClr val="bg1"/>
                          </a:solidFill>
                          <a:latin typeface="+mn-lt"/>
                          <a:ea typeface="+mn-ea"/>
                          <a:cs typeface="+mn-cs"/>
                        </a:rPr>
                        <a:t>Business premises</a:t>
                      </a:r>
                    </a:p>
                  </a:txBody>
                  <a:tcPr>
                    <a:solidFill>
                      <a:schemeClr val="accent2"/>
                    </a:solidFill>
                  </a:tcPr>
                </a:tc>
                <a:tc>
                  <a:txBody>
                    <a:bodyPr/>
                    <a:lstStyle/>
                    <a:p>
                      <a:pPr algn="ctr"/>
                      <a:endParaRPr lang="en-AU" sz="1000" b="1" kern="1200" dirty="0">
                        <a:solidFill>
                          <a:schemeClr val="bg1"/>
                        </a:solidFill>
                        <a:latin typeface="+mn-lt"/>
                        <a:ea typeface="+mn-ea"/>
                        <a:cs typeface="+mn-cs"/>
                      </a:endParaRPr>
                    </a:p>
                  </a:txBody>
                  <a:tcPr>
                    <a:solidFill>
                      <a:schemeClr val="accent2"/>
                    </a:solidFill>
                  </a:tcPr>
                </a:tc>
                <a:extLst>
                  <a:ext uri="{0D108BD9-81ED-4DB2-BD59-A6C34878D82A}">
                    <a16:rowId xmlns:a16="http://schemas.microsoft.com/office/drawing/2014/main" val="10007"/>
                  </a:ext>
                </a:extLst>
              </a:tr>
              <a:tr h="309695">
                <a:tc>
                  <a:txBody>
                    <a:bodyPr/>
                    <a:lstStyle/>
                    <a:p>
                      <a:r>
                        <a:rPr lang="en-AU" sz="1000" kern="1200" dirty="0">
                          <a:solidFill>
                            <a:schemeClr val="dk1"/>
                          </a:solidFill>
                          <a:latin typeface="+mn-lt"/>
                          <a:ea typeface="+mn-ea"/>
                          <a:cs typeface="+mn-cs"/>
                        </a:rPr>
                        <a:t>Own</a:t>
                      </a:r>
                    </a:p>
                  </a:txBody>
                  <a:tcPr/>
                </a:tc>
                <a:tc>
                  <a:txBody>
                    <a:bodyPr/>
                    <a:lstStyle/>
                    <a:p>
                      <a:pPr algn="ctr"/>
                      <a:r>
                        <a:rPr lang="en-AU" sz="1000" dirty="0"/>
                        <a:t>33</a:t>
                      </a:r>
                    </a:p>
                  </a:txBody>
                  <a:tcPr/>
                </a:tc>
                <a:extLst>
                  <a:ext uri="{0D108BD9-81ED-4DB2-BD59-A6C34878D82A}">
                    <a16:rowId xmlns:a16="http://schemas.microsoft.com/office/drawing/2014/main" val="10008"/>
                  </a:ext>
                </a:extLst>
              </a:tr>
              <a:tr h="309695">
                <a:tc>
                  <a:txBody>
                    <a:bodyPr/>
                    <a:lstStyle/>
                    <a:p>
                      <a:r>
                        <a:rPr lang="en-AU" sz="1000" kern="1200" dirty="0">
                          <a:solidFill>
                            <a:schemeClr val="dk1"/>
                          </a:solidFill>
                          <a:latin typeface="+mn-lt"/>
                          <a:ea typeface="+mn-ea"/>
                          <a:cs typeface="+mn-cs"/>
                        </a:rPr>
                        <a:t>Rent/Lease</a:t>
                      </a:r>
                    </a:p>
                  </a:txBody>
                  <a:tcPr/>
                </a:tc>
                <a:tc>
                  <a:txBody>
                    <a:bodyPr/>
                    <a:lstStyle/>
                    <a:p>
                      <a:pPr algn="ctr"/>
                      <a:r>
                        <a:rPr lang="en-AU" sz="1000" dirty="0"/>
                        <a:t>40</a:t>
                      </a:r>
                    </a:p>
                  </a:txBody>
                  <a:tcPr/>
                </a:tc>
                <a:extLst>
                  <a:ext uri="{0D108BD9-81ED-4DB2-BD59-A6C34878D82A}">
                    <a16:rowId xmlns:a16="http://schemas.microsoft.com/office/drawing/2014/main" val="10009"/>
                  </a:ext>
                </a:extLst>
              </a:tr>
              <a:tr h="309695">
                <a:tc>
                  <a:txBody>
                    <a:bodyPr/>
                    <a:lstStyle/>
                    <a:p>
                      <a:r>
                        <a:rPr lang="en-AU" sz="1000" kern="1200" dirty="0">
                          <a:solidFill>
                            <a:schemeClr val="dk1"/>
                          </a:solidFill>
                          <a:latin typeface="+mn-lt"/>
                          <a:ea typeface="+mn-ea"/>
                          <a:cs typeface="+mn-cs"/>
                        </a:rPr>
                        <a:t>Other</a:t>
                      </a:r>
                    </a:p>
                  </a:txBody>
                  <a:tcPr/>
                </a:tc>
                <a:tc>
                  <a:txBody>
                    <a:bodyPr/>
                    <a:lstStyle/>
                    <a:p>
                      <a:pPr algn="ctr"/>
                      <a:r>
                        <a:rPr lang="en-AU" sz="1000" dirty="0"/>
                        <a:t>6</a:t>
                      </a:r>
                    </a:p>
                  </a:txBody>
                  <a:tcPr/>
                </a:tc>
                <a:extLst>
                  <a:ext uri="{0D108BD9-81ED-4DB2-BD59-A6C34878D82A}">
                    <a16:rowId xmlns:a16="http://schemas.microsoft.com/office/drawing/2014/main" val="10010"/>
                  </a:ext>
                </a:extLst>
              </a:tr>
              <a:tr h="309695">
                <a:tc>
                  <a:txBody>
                    <a:bodyPr/>
                    <a:lstStyle/>
                    <a:p>
                      <a:r>
                        <a:rPr lang="en-AU" sz="1000" kern="1200" dirty="0">
                          <a:solidFill>
                            <a:schemeClr val="dk1"/>
                          </a:solidFill>
                          <a:latin typeface="+mn-lt"/>
                          <a:ea typeface="+mn-ea"/>
                          <a:cs typeface="+mn-cs"/>
                        </a:rPr>
                        <a:t>NA (run business form home)</a:t>
                      </a:r>
                    </a:p>
                  </a:txBody>
                  <a:tcPr/>
                </a:tc>
                <a:tc>
                  <a:txBody>
                    <a:bodyPr/>
                    <a:lstStyle/>
                    <a:p>
                      <a:pPr algn="ctr"/>
                      <a:r>
                        <a:rPr lang="en-AU" sz="1000" dirty="0"/>
                        <a:t>22</a:t>
                      </a:r>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09655386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AU" dirty="0"/>
              <a:t>DEMOGRAPHICS</a:t>
            </a:r>
          </a:p>
        </p:txBody>
      </p:sp>
      <p:graphicFrame>
        <p:nvGraphicFramePr>
          <p:cNvPr id="5" name="Content Placeholder 4"/>
          <p:cNvGraphicFramePr>
            <a:graphicFrameLocks noGrp="1"/>
          </p:cNvGraphicFramePr>
          <p:nvPr>
            <p:ph sz="quarter" idx="12"/>
            <p:extLst>
              <p:ext uri="{D42A27DB-BD31-4B8C-83A1-F6EECF244321}">
                <p14:modId xmlns:p14="http://schemas.microsoft.com/office/powerpoint/2010/main" val="4244630900"/>
              </p:ext>
            </p:extLst>
          </p:nvPr>
        </p:nvGraphicFramePr>
        <p:xfrm>
          <a:off x="359644" y="1062205"/>
          <a:ext cx="3240360" cy="1838680"/>
        </p:xfrm>
        <a:graphic>
          <a:graphicData uri="http://schemas.openxmlformats.org/drawingml/2006/table">
            <a:tbl>
              <a:tblPr firstRow="1" bandRow="1">
                <a:tableStyleId>{5C22544A-7EE6-4342-B048-85BDC9FD1C3A}</a:tableStyleId>
              </a:tblPr>
              <a:tblGrid>
                <a:gridCol w="2267970">
                  <a:extLst>
                    <a:ext uri="{9D8B030D-6E8A-4147-A177-3AD203B41FA5}">
                      <a16:colId xmlns:a16="http://schemas.microsoft.com/office/drawing/2014/main" val="20000"/>
                    </a:ext>
                  </a:extLst>
                </a:gridCol>
                <a:gridCol w="972390">
                  <a:extLst>
                    <a:ext uri="{9D8B030D-6E8A-4147-A177-3AD203B41FA5}">
                      <a16:colId xmlns:a16="http://schemas.microsoft.com/office/drawing/2014/main" val="20001"/>
                    </a:ext>
                  </a:extLst>
                </a:gridCol>
              </a:tblGrid>
              <a:tr h="422662">
                <a:tc>
                  <a:txBody>
                    <a:bodyPr/>
                    <a:lstStyle/>
                    <a:p>
                      <a:endParaRPr lang="en-AU" sz="1100" dirty="0"/>
                    </a:p>
                  </a:txBody>
                  <a:tcPr/>
                </a:tc>
                <a:tc>
                  <a:txBody>
                    <a:bodyPr/>
                    <a:lstStyle/>
                    <a:p>
                      <a:pPr algn="ctr"/>
                      <a:r>
                        <a:rPr lang="en-AU" sz="900" dirty="0"/>
                        <a:t>All respondents</a:t>
                      </a:r>
                    </a:p>
                    <a:p>
                      <a:pPr algn="ctr"/>
                      <a:r>
                        <a:rPr lang="en-AU" sz="900" dirty="0"/>
                        <a:t>%</a:t>
                      </a:r>
                    </a:p>
                  </a:txBody>
                  <a:tcPr/>
                </a:tc>
                <a:extLst>
                  <a:ext uri="{0D108BD9-81ED-4DB2-BD59-A6C34878D82A}">
                    <a16:rowId xmlns:a16="http://schemas.microsoft.com/office/drawing/2014/main" val="10000"/>
                  </a:ext>
                </a:extLst>
              </a:tr>
              <a:tr h="333940">
                <a:tc>
                  <a:txBody>
                    <a:bodyPr/>
                    <a:lstStyle/>
                    <a:p>
                      <a:r>
                        <a:rPr lang="en-AU" sz="1000" b="1" dirty="0">
                          <a:solidFill>
                            <a:schemeClr val="bg1"/>
                          </a:solidFill>
                        </a:rPr>
                        <a:t>Usage</a:t>
                      </a:r>
                    </a:p>
                  </a:txBody>
                  <a:tcPr>
                    <a:solidFill>
                      <a:schemeClr val="accent2"/>
                    </a:solidFill>
                  </a:tcPr>
                </a:tc>
                <a:tc>
                  <a:txBody>
                    <a:bodyPr/>
                    <a:lstStyle/>
                    <a:p>
                      <a:pPr algn="ctr"/>
                      <a:endParaRPr lang="en-AU" sz="1000" b="1" dirty="0">
                        <a:solidFill>
                          <a:schemeClr val="bg1"/>
                        </a:solidFill>
                      </a:endParaRPr>
                    </a:p>
                  </a:txBody>
                  <a:tcPr>
                    <a:solidFill>
                      <a:schemeClr val="accent2"/>
                    </a:solidFill>
                  </a:tcPr>
                </a:tc>
                <a:extLst>
                  <a:ext uri="{0D108BD9-81ED-4DB2-BD59-A6C34878D82A}">
                    <a16:rowId xmlns:a16="http://schemas.microsoft.com/office/drawing/2014/main" val="10001"/>
                  </a:ext>
                </a:extLst>
              </a:tr>
              <a:tr h="333940">
                <a:tc>
                  <a:txBody>
                    <a:bodyPr/>
                    <a:lstStyle/>
                    <a:p>
                      <a:r>
                        <a:rPr lang="en-AU" sz="1000" dirty="0"/>
                        <a:t>Low (under 2000)</a:t>
                      </a:r>
                    </a:p>
                  </a:txBody>
                  <a:tcPr/>
                </a:tc>
                <a:tc>
                  <a:txBody>
                    <a:bodyPr/>
                    <a:lstStyle/>
                    <a:p>
                      <a:pPr algn="ctr"/>
                      <a:r>
                        <a:rPr lang="en-AU" sz="1000" dirty="0"/>
                        <a:t>48</a:t>
                      </a:r>
                    </a:p>
                  </a:txBody>
                  <a:tcPr/>
                </a:tc>
                <a:extLst>
                  <a:ext uri="{0D108BD9-81ED-4DB2-BD59-A6C34878D82A}">
                    <a16:rowId xmlns:a16="http://schemas.microsoft.com/office/drawing/2014/main" val="10002"/>
                  </a:ext>
                </a:extLst>
              </a:tr>
              <a:tr h="333940">
                <a:tc>
                  <a:txBody>
                    <a:bodyPr/>
                    <a:lstStyle/>
                    <a:p>
                      <a:r>
                        <a:rPr lang="en-AU" sz="1000" dirty="0"/>
                        <a:t>Medium (2001 - 7999)</a:t>
                      </a:r>
                    </a:p>
                  </a:txBody>
                  <a:tcPr/>
                </a:tc>
                <a:tc>
                  <a:txBody>
                    <a:bodyPr/>
                    <a:lstStyle/>
                    <a:p>
                      <a:pPr algn="ctr"/>
                      <a:r>
                        <a:rPr lang="en-AU" sz="1000" dirty="0"/>
                        <a:t>38</a:t>
                      </a:r>
                    </a:p>
                  </a:txBody>
                  <a:tcPr/>
                </a:tc>
                <a:extLst>
                  <a:ext uri="{0D108BD9-81ED-4DB2-BD59-A6C34878D82A}">
                    <a16:rowId xmlns:a16="http://schemas.microsoft.com/office/drawing/2014/main" val="10003"/>
                  </a:ext>
                </a:extLst>
              </a:tr>
              <a:tr h="333940">
                <a:tc>
                  <a:txBody>
                    <a:bodyPr/>
                    <a:lstStyle/>
                    <a:p>
                      <a:r>
                        <a:rPr lang="en-AU" sz="1000" dirty="0"/>
                        <a:t>High (8000+)</a:t>
                      </a:r>
                    </a:p>
                  </a:txBody>
                  <a:tcPr/>
                </a:tc>
                <a:tc>
                  <a:txBody>
                    <a:bodyPr/>
                    <a:lstStyle/>
                    <a:p>
                      <a:pPr algn="ctr"/>
                      <a:r>
                        <a:rPr lang="en-AU" sz="1000" dirty="0"/>
                        <a:t>14</a:t>
                      </a:r>
                    </a:p>
                  </a:txBody>
                  <a:tcPr/>
                </a:tc>
                <a:extLst>
                  <a:ext uri="{0D108BD9-81ED-4DB2-BD59-A6C34878D82A}">
                    <a16:rowId xmlns:a16="http://schemas.microsoft.com/office/drawing/2014/main" val="10004"/>
                  </a:ext>
                </a:extLst>
              </a:tr>
            </a:tbl>
          </a:graphicData>
        </a:graphic>
      </p:graphicFrame>
      <p:sp>
        <p:nvSpPr>
          <p:cNvPr id="4" name="Text Placeholder 2"/>
          <p:cNvSpPr txBox="1">
            <a:spLocks/>
          </p:cNvSpPr>
          <p:nvPr/>
        </p:nvSpPr>
        <p:spPr>
          <a:xfrm>
            <a:off x="0" y="5472335"/>
            <a:ext cx="8640000" cy="720725"/>
          </a:xfrm>
          <a:prstGeom prst="rect">
            <a:avLst/>
          </a:prstGeom>
        </p:spPr>
        <p:txBody>
          <a:bodyPr/>
          <a:lstStyle>
            <a:lvl1pPr marL="21599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1pPr>
            <a:lvl2pPr marL="647996"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2pPr>
            <a:lvl3pPr marL="1079994"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3pPr>
            <a:lvl4pPr marL="1511992"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4pPr>
            <a:lvl5pPr marL="1943989" indent="-215999" algn="l" defTabSz="863996" rtl="0" eaLnBrk="1" latinLnBrk="0" hangingPunct="1">
              <a:lnSpc>
                <a:spcPct val="100000"/>
              </a:lnSpc>
              <a:spcBef>
                <a:spcPts val="0"/>
              </a:spcBef>
              <a:buFont typeface="Arial" panose="020B0604020202020204" pitchFamily="34" charset="0"/>
              <a:buChar char="•"/>
              <a:defRPr sz="1600" kern="1200">
                <a:solidFill>
                  <a:schemeClr val="tx1"/>
                </a:solidFill>
                <a:latin typeface="+mn-lt"/>
                <a:ea typeface="+mn-ea"/>
                <a:cs typeface="+mn-cs"/>
              </a:defRPr>
            </a:lvl5pPr>
            <a:lvl6pPr marL="2375987"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6pPr>
            <a:lvl7pPr marL="2807984"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7pPr>
            <a:lvl8pPr marL="3239982"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8pPr>
            <a:lvl9pPr marL="3671979" indent="-215999" algn="l" defTabSz="863996" rtl="0" eaLnBrk="1" latinLnBrk="0" hangingPunct="1">
              <a:lnSpc>
                <a:spcPct val="90000"/>
              </a:lnSpc>
              <a:spcBef>
                <a:spcPts val="472"/>
              </a:spcBef>
              <a:buFont typeface="Arial" panose="020B0604020202020204" pitchFamily="34" charset="0"/>
              <a:buChar char="•"/>
              <a:defRPr sz="1701" kern="1200">
                <a:solidFill>
                  <a:schemeClr val="tx1"/>
                </a:solidFill>
                <a:latin typeface="+mn-lt"/>
                <a:ea typeface="+mn-ea"/>
                <a:cs typeface="+mn-cs"/>
              </a:defRPr>
            </a:lvl9pPr>
          </a:lstStyle>
          <a:p>
            <a:pPr marL="0" indent="0">
              <a:buNone/>
            </a:pPr>
            <a:r>
              <a:rPr lang="en-AU" sz="1000" dirty="0"/>
              <a:t>Q3. And what industry does your business operate within?</a:t>
            </a:r>
          </a:p>
          <a:p>
            <a:pPr marL="0" indent="0">
              <a:buNone/>
            </a:pPr>
            <a:r>
              <a:rPr lang="en-AU" sz="1000" dirty="0"/>
              <a:t>Q8. Usage.</a:t>
            </a:r>
          </a:p>
          <a:p>
            <a:pPr marL="0" indent="0">
              <a:buNone/>
            </a:pPr>
            <a:r>
              <a:rPr lang="en-AU" sz="1000" dirty="0"/>
              <a:t>Base: All respondents (n=200)</a:t>
            </a:r>
          </a:p>
        </p:txBody>
      </p:sp>
      <p:graphicFrame>
        <p:nvGraphicFramePr>
          <p:cNvPr id="6" name="Content Placeholder 4"/>
          <p:cNvGraphicFramePr>
            <a:graphicFrameLocks/>
          </p:cNvGraphicFramePr>
          <p:nvPr>
            <p:extLst>
              <p:ext uri="{D42A27DB-BD31-4B8C-83A1-F6EECF244321}">
                <p14:modId xmlns:p14="http://schemas.microsoft.com/office/powerpoint/2010/main" val="698074819"/>
              </p:ext>
            </p:extLst>
          </p:nvPr>
        </p:nvGraphicFramePr>
        <p:xfrm>
          <a:off x="4320000" y="1062205"/>
          <a:ext cx="3445839" cy="4892040"/>
        </p:xfrm>
        <a:graphic>
          <a:graphicData uri="http://schemas.openxmlformats.org/drawingml/2006/table">
            <a:tbl>
              <a:tblPr firstRow="1" bandRow="1">
                <a:tableStyleId>{5C22544A-7EE6-4342-B048-85BDC9FD1C3A}</a:tableStyleId>
              </a:tblPr>
              <a:tblGrid>
                <a:gridCol w="2473643">
                  <a:extLst>
                    <a:ext uri="{9D8B030D-6E8A-4147-A177-3AD203B41FA5}">
                      <a16:colId xmlns:a16="http://schemas.microsoft.com/office/drawing/2014/main" val="20000"/>
                    </a:ext>
                  </a:extLst>
                </a:gridCol>
                <a:gridCol w="972196">
                  <a:extLst>
                    <a:ext uri="{9D8B030D-6E8A-4147-A177-3AD203B41FA5}">
                      <a16:colId xmlns:a16="http://schemas.microsoft.com/office/drawing/2014/main" val="20001"/>
                    </a:ext>
                  </a:extLst>
                </a:gridCol>
              </a:tblGrid>
              <a:tr h="215256">
                <a:tc>
                  <a:txBody>
                    <a:bodyPr/>
                    <a:lstStyle/>
                    <a:p>
                      <a:endParaRPr lang="en-AU" sz="1100" dirty="0"/>
                    </a:p>
                  </a:txBody>
                  <a:tcPr/>
                </a:tc>
                <a:tc>
                  <a:txBody>
                    <a:bodyPr/>
                    <a:lstStyle/>
                    <a:p>
                      <a:pPr algn="ctr"/>
                      <a:r>
                        <a:rPr lang="en-AU" sz="900" dirty="0"/>
                        <a:t>All respondents</a:t>
                      </a:r>
                    </a:p>
                    <a:p>
                      <a:pPr algn="ctr"/>
                      <a:r>
                        <a:rPr lang="en-AU" sz="900" dirty="0"/>
                        <a:t>%</a:t>
                      </a:r>
                    </a:p>
                  </a:txBody>
                  <a:tcPr/>
                </a:tc>
                <a:extLst>
                  <a:ext uri="{0D108BD9-81ED-4DB2-BD59-A6C34878D82A}">
                    <a16:rowId xmlns:a16="http://schemas.microsoft.com/office/drawing/2014/main" val="10000"/>
                  </a:ext>
                </a:extLst>
              </a:tr>
              <a:tr h="0">
                <a:tc>
                  <a:txBody>
                    <a:bodyPr/>
                    <a:lstStyle/>
                    <a:p>
                      <a:r>
                        <a:rPr lang="en-AU" sz="1000" b="1" dirty="0">
                          <a:solidFill>
                            <a:schemeClr val="bg1"/>
                          </a:solidFill>
                        </a:rPr>
                        <a:t>Industry</a:t>
                      </a:r>
                    </a:p>
                  </a:txBody>
                  <a:tcPr>
                    <a:solidFill>
                      <a:schemeClr val="accent2"/>
                    </a:solidFill>
                  </a:tcPr>
                </a:tc>
                <a:tc>
                  <a:txBody>
                    <a:bodyPr/>
                    <a:lstStyle/>
                    <a:p>
                      <a:pPr algn="ctr"/>
                      <a:endParaRPr lang="en-AU" sz="1000" b="1" dirty="0">
                        <a:solidFill>
                          <a:schemeClr val="bg1"/>
                        </a:solidFill>
                      </a:endParaRPr>
                    </a:p>
                  </a:txBody>
                  <a:tcPr>
                    <a:solidFill>
                      <a:schemeClr val="accent2"/>
                    </a:solidFill>
                  </a:tcPr>
                </a:tc>
                <a:extLst>
                  <a:ext uri="{0D108BD9-81ED-4DB2-BD59-A6C34878D82A}">
                    <a16:rowId xmlns:a16="http://schemas.microsoft.com/office/drawing/2014/main" val="10001"/>
                  </a:ext>
                </a:extLst>
              </a:tr>
              <a:tr h="169596">
                <a:tc>
                  <a:txBody>
                    <a:bodyPr/>
                    <a:lstStyle/>
                    <a:p>
                      <a:r>
                        <a:rPr lang="en-AU" sz="1000" kern="1200" dirty="0">
                          <a:solidFill>
                            <a:schemeClr val="dk1"/>
                          </a:solidFill>
                          <a:latin typeface="+mn-lt"/>
                          <a:ea typeface="+mn-ea"/>
                          <a:cs typeface="+mn-cs"/>
                        </a:rPr>
                        <a:t>Agriculture, forestry, fishing and hunting</a:t>
                      </a:r>
                    </a:p>
                  </a:txBody>
                  <a:tcPr/>
                </a:tc>
                <a:tc>
                  <a:txBody>
                    <a:bodyPr/>
                    <a:lstStyle/>
                    <a:p>
                      <a:pPr algn="ctr"/>
                      <a:r>
                        <a:rPr lang="en-AU" sz="1000" dirty="0"/>
                        <a:t>2</a:t>
                      </a:r>
                    </a:p>
                  </a:txBody>
                  <a:tcPr/>
                </a:tc>
                <a:extLst>
                  <a:ext uri="{0D108BD9-81ED-4DB2-BD59-A6C34878D82A}">
                    <a16:rowId xmlns:a16="http://schemas.microsoft.com/office/drawing/2014/main" val="10002"/>
                  </a:ext>
                </a:extLst>
              </a:tr>
              <a:tr h="0">
                <a:tc>
                  <a:txBody>
                    <a:bodyPr/>
                    <a:lstStyle/>
                    <a:p>
                      <a:r>
                        <a:rPr lang="en-AU" sz="1000" kern="1200" dirty="0">
                          <a:solidFill>
                            <a:schemeClr val="dk1"/>
                          </a:solidFill>
                          <a:latin typeface="+mn-lt"/>
                          <a:ea typeface="+mn-ea"/>
                          <a:cs typeface="+mn-cs"/>
                        </a:rPr>
                        <a:t>Mining</a:t>
                      </a:r>
                    </a:p>
                  </a:txBody>
                  <a:tcPr/>
                </a:tc>
                <a:tc>
                  <a:txBody>
                    <a:bodyPr/>
                    <a:lstStyle/>
                    <a:p>
                      <a:pPr algn="ctr"/>
                      <a:r>
                        <a:rPr lang="en-AU" sz="1000" dirty="0"/>
                        <a:t>1</a:t>
                      </a:r>
                    </a:p>
                  </a:txBody>
                  <a:tcPr/>
                </a:tc>
                <a:extLst>
                  <a:ext uri="{0D108BD9-81ED-4DB2-BD59-A6C34878D82A}">
                    <a16:rowId xmlns:a16="http://schemas.microsoft.com/office/drawing/2014/main" val="10003"/>
                  </a:ext>
                </a:extLst>
              </a:tr>
              <a:tr h="0">
                <a:tc>
                  <a:txBody>
                    <a:bodyPr/>
                    <a:lstStyle/>
                    <a:p>
                      <a:r>
                        <a:rPr lang="en-AU" sz="1000" kern="1200" dirty="0">
                          <a:solidFill>
                            <a:schemeClr val="dk1"/>
                          </a:solidFill>
                          <a:latin typeface="+mn-lt"/>
                          <a:ea typeface="+mn-ea"/>
                          <a:cs typeface="+mn-cs"/>
                        </a:rPr>
                        <a:t>Manufacturing</a:t>
                      </a:r>
                    </a:p>
                  </a:txBody>
                  <a:tcPr/>
                </a:tc>
                <a:tc>
                  <a:txBody>
                    <a:bodyPr/>
                    <a:lstStyle/>
                    <a:p>
                      <a:pPr algn="ctr"/>
                      <a:r>
                        <a:rPr lang="en-AU" sz="1000" dirty="0"/>
                        <a:t>1</a:t>
                      </a:r>
                    </a:p>
                  </a:txBody>
                  <a:tcPr/>
                </a:tc>
                <a:extLst>
                  <a:ext uri="{0D108BD9-81ED-4DB2-BD59-A6C34878D82A}">
                    <a16:rowId xmlns:a16="http://schemas.microsoft.com/office/drawing/2014/main" val="10004"/>
                  </a:ext>
                </a:extLst>
              </a:tr>
              <a:tr h="0">
                <a:tc>
                  <a:txBody>
                    <a:bodyPr/>
                    <a:lstStyle/>
                    <a:p>
                      <a:r>
                        <a:rPr lang="en-AU" sz="1000" kern="1200" dirty="0">
                          <a:solidFill>
                            <a:schemeClr val="dk1"/>
                          </a:solidFill>
                          <a:latin typeface="+mn-lt"/>
                          <a:ea typeface="+mn-ea"/>
                          <a:cs typeface="+mn-cs"/>
                        </a:rPr>
                        <a:t>Construction</a:t>
                      </a:r>
                    </a:p>
                  </a:txBody>
                  <a:tcPr/>
                </a:tc>
                <a:tc>
                  <a:txBody>
                    <a:bodyPr/>
                    <a:lstStyle/>
                    <a:p>
                      <a:pPr algn="ctr"/>
                      <a:r>
                        <a:rPr lang="en-AU" sz="1000" dirty="0"/>
                        <a:t>3</a:t>
                      </a:r>
                    </a:p>
                  </a:txBody>
                  <a:tcPr/>
                </a:tc>
                <a:extLst>
                  <a:ext uri="{0D108BD9-81ED-4DB2-BD59-A6C34878D82A}">
                    <a16:rowId xmlns:a16="http://schemas.microsoft.com/office/drawing/2014/main" val="10005"/>
                  </a:ext>
                </a:extLst>
              </a:tr>
              <a:tr h="0">
                <a:tc>
                  <a:txBody>
                    <a:bodyPr/>
                    <a:lstStyle/>
                    <a:p>
                      <a:r>
                        <a:rPr lang="en-AU" sz="1000" kern="1200" dirty="0">
                          <a:solidFill>
                            <a:schemeClr val="dk1"/>
                          </a:solidFill>
                          <a:latin typeface="+mn-lt"/>
                          <a:ea typeface="+mn-ea"/>
                          <a:cs typeface="+mn-cs"/>
                        </a:rPr>
                        <a:t>Wholesale trade</a:t>
                      </a:r>
                    </a:p>
                  </a:txBody>
                  <a:tcPr/>
                </a:tc>
                <a:tc>
                  <a:txBody>
                    <a:bodyPr/>
                    <a:lstStyle/>
                    <a:p>
                      <a:pPr algn="ctr"/>
                      <a:r>
                        <a:rPr lang="en-AU" sz="1000" dirty="0"/>
                        <a:t>1</a:t>
                      </a:r>
                    </a:p>
                  </a:txBody>
                  <a:tcPr/>
                </a:tc>
                <a:extLst>
                  <a:ext uri="{0D108BD9-81ED-4DB2-BD59-A6C34878D82A}">
                    <a16:rowId xmlns:a16="http://schemas.microsoft.com/office/drawing/2014/main" val="10006"/>
                  </a:ext>
                </a:extLst>
              </a:tr>
              <a:tr h="0">
                <a:tc>
                  <a:txBody>
                    <a:bodyPr/>
                    <a:lstStyle/>
                    <a:p>
                      <a:r>
                        <a:rPr lang="en-AU" sz="1000" kern="1200" dirty="0">
                          <a:solidFill>
                            <a:schemeClr val="dk1"/>
                          </a:solidFill>
                          <a:latin typeface="+mn-lt"/>
                          <a:ea typeface="+mn-ea"/>
                          <a:cs typeface="+mn-cs"/>
                        </a:rPr>
                        <a:t>Retail trade</a:t>
                      </a:r>
                    </a:p>
                  </a:txBody>
                  <a:tcPr/>
                </a:tc>
                <a:tc>
                  <a:txBody>
                    <a:bodyPr/>
                    <a:lstStyle/>
                    <a:p>
                      <a:pPr algn="ctr"/>
                      <a:r>
                        <a:rPr lang="en-AU" sz="1000" dirty="0"/>
                        <a:t>7</a:t>
                      </a:r>
                    </a:p>
                  </a:txBody>
                  <a:tcPr/>
                </a:tc>
                <a:extLst>
                  <a:ext uri="{0D108BD9-81ED-4DB2-BD59-A6C34878D82A}">
                    <a16:rowId xmlns:a16="http://schemas.microsoft.com/office/drawing/2014/main" val="10007"/>
                  </a:ext>
                </a:extLst>
              </a:tr>
              <a:tr h="169596">
                <a:tc>
                  <a:txBody>
                    <a:bodyPr/>
                    <a:lstStyle/>
                    <a:p>
                      <a:r>
                        <a:rPr lang="en-AU" sz="1000" kern="1200" dirty="0">
                          <a:solidFill>
                            <a:schemeClr val="dk1"/>
                          </a:solidFill>
                          <a:latin typeface="+mn-lt"/>
                          <a:ea typeface="+mn-ea"/>
                          <a:cs typeface="+mn-cs"/>
                        </a:rPr>
                        <a:t>Accommodation, cafes and restaurants</a:t>
                      </a:r>
                    </a:p>
                  </a:txBody>
                  <a:tcPr/>
                </a:tc>
                <a:tc>
                  <a:txBody>
                    <a:bodyPr/>
                    <a:lstStyle/>
                    <a:p>
                      <a:pPr algn="ctr"/>
                      <a:r>
                        <a:rPr lang="en-AU" sz="1000" dirty="0"/>
                        <a:t>5</a:t>
                      </a:r>
                    </a:p>
                  </a:txBody>
                  <a:tcPr/>
                </a:tc>
                <a:extLst>
                  <a:ext uri="{0D108BD9-81ED-4DB2-BD59-A6C34878D82A}">
                    <a16:rowId xmlns:a16="http://schemas.microsoft.com/office/drawing/2014/main" val="10008"/>
                  </a:ext>
                </a:extLst>
              </a:tr>
              <a:tr h="0">
                <a:tc>
                  <a:txBody>
                    <a:bodyPr/>
                    <a:lstStyle/>
                    <a:p>
                      <a:r>
                        <a:rPr lang="en-AU" sz="1000" kern="1200" dirty="0">
                          <a:solidFill>
                            <a:schemeClr val="dk1"/>
                          </a:solidFill>
                          <a:latin typeface="+mn-lt"/>
                          <a:ea typeface="+mn-ea"/>
                          <a:cs typeface="+mn-cs"/>
                        </a:rPr>
                        <a:t>Transport and storage</a:t>
                      </a:r>
                    </a:p>
                  </a:txBody>
                  <a:tcPr/>
                </a:tc>
                <a:tc>
                  <a:txBody>
                    <a:bodyPr/>
                    <a:lstStyle/>
                    <a:p>
                      <a:pPr algn="ctr"/>
                      <a:r>
                        <a:rPr lang="en-AU" sz="1000" dirty="0"/>
                        <a:t>2</a:t>
                      </a:r>
                    </a:p>
                  </a:txBody>
                  <a:tcPr/>
                </a:tc>
                <a:extLst>
                  <a:ext uri="{0D108BD9-81ED-4DB2-BD59-A6C34878D82A}">
                    <a16:rowId xmlns:a16="http://schemas.microsoft.com/office/drawing/2014/main" val="10009"/>
                  </a:ext>
                </a:extLst>
              </a:tr>
              <a:tr h="0">
                <a:tc>
                  <a:txBody>
                    <a:bodyPr/>
                    <a:lstStyle/>
                    <a:p>
                      <a:r>
                        <a:rPr lang="en-AU" sz="1000" kern="1200" dirty="0">
                          <a:solidFill>
                            <a:schemeClr val="dk1"/>
                          </a:solidFill>
                          <a:latin typeface="+mn-lt"/>
                          <a:ea typeface="+mn-ea"/>
                          <a:cs typeface="+mn-cs"/>
                        </a:rPr>
                        <a:t>Communication services</a:t>
                      </a:r>
                    </a:p>
                  </a:txBody>
                  <a:tcPr/>
                </a:tc>
                <a:tc>
                  <a:txBody>
                    <a:bodyPr/>
                    <a:lstStyle/>
                    <a:p>
                      <a:pPr algn="ctr"/>
                      <a:r>
                        <a:rPr lang="en-AU" sz="1000" dirty="0"/>
                        <a:t>2</a:t>
                      </a:r>
                    </a:p>
                  </a:txBody>
                  <a:tcPr/>
                </a:tc>
                <a:extLst>
                  <a:ext uri="{0D108BD9-81ED-4DB2-BD59-A6C34878D82A}">
                    <a16:rowId xmlns:a16="http://schemas.microsoft.com/office/drawing/2014/main" val="10010"/>
                  </a:ext>
                </a:extLst>
              </a:tr>
              <a:tr h="0">
                <a:tc>
                  <a:txBody>
                    <a:bodyPr/>
                    <a:lstStyle/>
                    <a:p>
                      <a:r>
                        <a:rPr lang="en-AU" sz="1000" kern="1200" dirty="0">
                          <a:solidFill>
                            <a:schemeClr val="dk1"/>
                          </a:solidFill>
                          <a:latin typeface="+mn-lt"/>
                          <a:ea typeface="+mn-ea"/>
                          <a:cs typeface="+mn-cs"/>
                        </a:rPr>
                        <a:t>Finance and insurance</a:t>
                      </a:r>
                    </a:p>
                  </a:txBody>
                  <a:tcPr/>
                </a:tc>
                <a:tc>
                  <a:txBody>
                    <a:bodyPr/>
                    <a:lstStyle/>
                    <a:p>
                      <a:pPr algn="ctr"/>
                      <a:r>
                        <a:rPr lang="en-AU" sz="1000" dirty="0"/>
                        <a:t>6</a:t>
                      </a:r>
                    </a:p>
                  </a:txBody>
                  <a:tcPr/>
                </a:tc>
                <a:extLst>
                  <a:ext uri="{0D108BD9-81ED-4DB2-BD59-A6C34878D82A}">
                    <a16:rowId xmlns:a16="http://schemas.microsoft.com/office/drawing/2014/main" val="10011"/>
                  </a:ext>
                </a:extLst>
              </a:tr>
              <a:tr h="0">
                <a:tc>
                  <a:txBody>
                    <a:bodyPr/>
                    <a:lstStyle/>
                    <a:p>
                      <a:r>
                        <a:rPr lang="en-AU" sz="1000" kern="1200" dirty="0">
                          <a:solidFill>
                            <a:schemeClr val="dk1"/>
                          </a:solidFill>
                          <a:latin typeface="+mn-lt"/>
                          <a:ea typeface="+mn-ea"/>
                          <a:cs typeface="+mn-cs"/>
                        </a:rPr>
                        <a:t>Property and business services</a:t>
                      </a:r>
                    </a:p>
                  </a:txBody>
                  <a:tcPr/>
                </a:tc>
                <a:tc>
                  <a:txBody>
                    <a:bodyPr/>
                    <a:lstStyle/>
                    <a:p>
                      <a:pPr algn="ctr"/>
                      <a:r>
                        <a:rPr lang="en-AU" sz="1000" dirty="0"/>
                        <a:t>8</a:t>
                      </a:r>
                    </a:p>
                  </a:txBody>
                  <a:tcPr/>
                </a:tc>
                <a:extLst>
                  <a:ext uri="{0D108BD9-81ED-4DB2-BD59-A6C34878D82A}">
                    <a16:rowId xmlns:a16="http://schemas.microsoft.com/office/drawing/2014/main" val="10012"/>
                  </a:ext>
                </a:extLst>
              </a:tr>
              <a:tr h="0">
                <a:tc>
                  <a:txBody>
                    <a:bodyPr/>
                    <a:lstStyle/>
                    <a:p>
                      <a:r>
                        <a:rPr lang="en-AU" sz="1000" kern="1200" dirty="0">
                          <a:solidFill>
                            <a:schemeClr val="dk1"/>
                          </a:solidFill>
                          <a:latin typeface="+mn-lt"/>
                          <a:ea typeface="+mn-ea"/>
                          <a:cs typeface="+mn-cs"/>
                        </a:rPr>
                        <a:t>Government administration &amp; defence</a:t>
                      </a:r>
                    </a:p>
                  </a:txBody>
                  <a:tcPr/>
                </a:tc>
                <a:tc>
                  <a:txBody>
                    <a:bodyPr/>
                    <a:lstStyle/>
                    <a:p>
                      <a:pPr algn="ctr"/>
                      <a:r>
                        <a:rPr lang="en-AU" sz="1000" dirty="0"/>
                        <a:t>2</a:t>
                      </a:r>
                    </a:p>
                  </a:txBody>
                  <a:tcPr/>
                </a:tc>
                <a:extLst>
                  <a:ext uri="{0D108BD9-81ED-4DB2-BD59-A6C34878D82A}">
                    <a16:rowId xmlns:a16="http://schemas.microsoft.com/office/drawing/2014/main" val="10013"/>
                  </a:ext>
                </a:extLst>
              </a:tr>
              <a:tr h="0">
                <a:tc>
                  <a:txBody>
                    <a:bodyPr/>
                    <a:lstStyle/>
                    <a:p>
                      <a:r>
                        <a:rPr lang="en-AU" sz="1000" kern="1200" dirty="0">
                          <a:solidFill>
                            <a:schemeClr val="dk1"/>
                          </a:solidFill>
                          <a:latin typeface="+mn-lt"/>
                          <a:ea typeface="+mn-ea"/>
                          <a:cs typeface="+mn-cs"/>
                        </a:rPr>
                        <a:t>Education</a:t>
                      </a:r>
                    </a:p>
                  </a:txBody>
                  <a:tcPr/>
                </a:tc>
                <a:tc>
                  <a:txBody>
                    <a:bodyPr/>
                    <a:lstStyle/>
                    <a:p>
                      <a:pPr algn="ctr"/>
                      <a:r>
                        <a:rPr lang="en-AU" sz="1000" dirty="0"/>
                        <a:t>10</a:t>
                      </a:r>
                    </a:p>
                  </a:txBody>
                  <a:tcPr/>
                </a:tc>
                <a:extLst>
                  <a:ext uri="{0D108BD9-81ED-4DB2-BD59-A6C34878D82A}">
                    <a16:rowId xmlns:a16="http://schemas.microsoft.com/office/drawing/2014/main" val="10014"/>
                  </a:ext>
                </a:extLst>
              </a:tr>
              <a:tr h="0">
                <a:tc>
                  <a:txBody>
                    <a:bodyPr/>
                    <a:lstStyle/>
                    <a:p>
                      <a:r>
                        <a:rPr lang="en-AU" sz="1000" kern="1200" dirty="0">
                          <a:solidFill>
                            <a:schemeClr val="dk1"/>
                          </a:solidFill>
                          <a:latin typeface="+mn-lt"/>
                          <a:ea typeface="+mn-ea"/>
                          <a:cs typeface="+mn-cs"/>
                        </a:rPr>
                        <a:t>Health and community services</a:t>
                      </a:r>
                    </a:p>
                  </a:txBody>
                  <a:tcPr/>
                </a:tc>
                <a:tc>
                  <a:txBody>
                    <a:bodyPr/>
                    <a:lstStyle/>
                    <a:p>
                      <a:pPr algn="ctr"/>
                      <a:r>
                        <a:rPr lang="en-AU" sz="1000" dirty="0"/>
                        <a:t>4</a:t>
                      </a:r>
                    </a:p>
                  </a:txBody>
                  <a:tcPr/>
                </a:tc>
                <a:extLst>
                  <a:ext uri="{0D108BD9-81ED-4DB2-BD59-A6C34878D82A}">
                    <a16:rowId xmlns:a16="http://schemas.microsoft.com/office/drawing/2014/main" val="10015"/>
                  </a:ext>
                </a:extLst>
              </a:tr>
              <a:tr h="0">
                <a:tc>
                  <a:txBody>
                    <a:bodyPr/>
                    <a:lstStyle/>
                    <a:p>
                      <a:r>
                        <a:rPr lang="en-AU" sz="1000" kern="1200" dirty="0">
                          <a:solidFill>
                            <a:schemeClr val="dk1"/>
                          </a:solidFill>
                          <a:latin typeface="+mn-lt"/>
                          <a:ea typeface="+mn-ea"/>
                          <a:cs typeface="+mn-cs"/>
                        </a:rPr>
                        <a:t>Cultural and recreational services</a:t>
                      </a:r>
                    </a:p>
                  </a:txBody>
                  <a:tcPr/>
                </a:tc>
                <a:tc>
                  <a:txBody>
                    <a:bodyPr/>
                    <a:lstStyle/>
                    <a:p>
                      <a:pPr algn="ctr"/>
                      <a:r>
                        <a:rPr lang="en-AU" sz="1000" dirty="0"/>
                        <a:t>2</a:t>
                      </a:r>
                    </a:p>
                  </a:txBody>
                  <a:tcPr/>
                </a:tc>
                <a:extLst>
                  <a:ext uri="{0D108BD9-81ED-4DB2-BD59-A6C34878D82A}">
                    <a16:rowId xmlns:a16="http://schemas.microsoft.com/office/drawing/2014/main" val="10016"/>
                  </a:ext>
                </a:extLst>
              </a:tr>
              <a:tr h="0">
                <a:tc>
                  <a:txBody>
                    <a:bodyPr/>
                    <a:lstStyle/>
                    <a:p>
                      <a:r>
                        <a:rPr lang="en-AU" sz="1000" kern="1200" dirty="0">
                          <a:solidFill>
                            <a:schemeClr val="dk1"/>
                          </a:solidFill>
                          <a:latin typeface="+mn-lt"/>
                          <a:ea typeface="+mn-ea"/>
                          <a:cs typeface="+mn-cs"/>
                        </a:rPr>
                        <a:t>Personal services</a:t>
                      </a:r>
                    </a:p>
                  </a:txBody>
                  <a:tcPr/>
                </a:tc>
                <a:tc>
                  <a:txBody>
                    <a:bodyPr/>
                    <a:lstStyle/>
                    <a:p>
                      <a:pPr algn="ctr"/>
                      <a:r>
                        <a:rPr lang="en-AU" sz="1000" dirty="0"/>
                        <a:t>7</a:t>
                      </a:r>
                    </a:p>
                  </a:txBody>
                  <a:tcPr/>
                </a:tc>
                <a:extLst>
                  <a:ext uri="{0D108BD9-81ED-4DB2-BD59-A6C34878D82A}">
                    <a16:rowId xmlns:a16="http://schemas.microsoft.com/office/drawing/2014/main" val="10017"/>
                  </a:ext>
                </a:extLst>
              </a:tr>
              <a:tr h="0">
                <a:tc>
                  <a:txBody>
                    <a:bodyPr/>
                    <a:lstStyle/>
                    <a:p>
                      <a:r>
                        <a:rPr lang="en-AU" sz="1000" kern="1200" dirty="0">
                          <a:solidFill>
                            <a:schemeClr val="dk1"/>
                          </a:solidFill>
                          <a:latin typeface="+mn-lt"/>
                          <a:ea typeface="+mn-ea"/>
                          <a:cs typeface="+mn-cs"/>
                        </a:rPr>
                        <a:t>Other</a:t>
                      </a:r>
                    </a:p>
                  </a:txBody>
                  <a:tcPr/>
                </a:tc>
                <a:tc>
                  <a:txBody>
                    <a:bodyPr/>
                    <a:lstStyle/>
                    <a:p>
                      <a:pPr algn="ctr"/>
                      <a:r>
                        <a:rPr lang="en-AU" sz="1000" dirty="0"/>
                        <a:t>37</a:t>
                      </a:r>
                    </a:p>
                  </a:txBody>
                  <a:tcPr/>
                </a:tc>
                <a:extLst>
                  <a:ext uri="{0D108BD9-81ED-4DB2-BD59-A6C34878D82A}">
                    <a16:rowId xmlns:a16="http://schemas.microsoft.com/office/drawing/2014/main" val="10018"/>
                  </a:ext>
                </a:extLst>
              </a:tr>
            </a:tbl>
          </a:graphicData>
        </a:graphic>
      </p:graphicFrame>
    </p:spTree>
    <p:extLst>
      <p:ext uri="{BB962C8B-B14F-4D97-AF65-F5344CB8AC3E}">
        <p14:creationId xmlns:p14="http://schemas.microsoft.com/office/powerpoint/2010/main" val="29074056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normAutofit/>
          </a:bodyPr>
          <a:lstStyle/>
          <a:p>
            <a:r>
              <a:rPr lang="en-AU" dirty="0"/>
              <a:t>SME Survey | Phase 4</a:t>
            </a:r>
          </a:p>
          <a:p>
            <a:endParaRPr lang="en-AU" dirty="0"/>
          </a:p>
          <a:p>
            <a:r>
              <a:rPr lang="en-AU" dirty="0"/>
              <a:t>CitiPower</a:t>
            </a:r>
          </a:p>
        </p:txBody>
      </p:sp>
    </p:spTree>
    <p:extLst>
      <p:ext uri="{BB962C8B-B14F-4D97-AF65-F5344CB8AC3E}">
        <p14:creationId xmlns:p14="http://schemas.microsoft.com/office/powerpoint/2010/main" val="11130929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575668" y="1151855"/>
            <a:ext cx="5503266" cy="4321175"/>
          </a:xfrm>
        </p:spPr>
        <p:txBody>
          <a:bodyPr/>
          <a:lstStyle/>
          <a:p>
            <a:pPr marL="270005" indent="-270005">
              <a:spcBef>
                <a:spcPts val="567"/>
              </a:spcBef>
            </a:pPr>
            <a:r>
              <a:rPr lang="en-AU" sz="1400" dirty="0"/>
              <a:t>The objective of the current survey was to test which options customers preferred in the context of the total bill impact. Although respondents were asked for their choices for each question, and then had a chance to change these choices in the context of the whole bill impact, the results shown in this report are their ‘final’ answers in the context of the bill impact.</a:t>
            </a:r>
          </a:p>
          <a:p>
            <a:pPr marL="285750" indent="-285750">
              <a:spcBef>
                <a:spcPts val="600"/>
              </a:spcBef>
            </a:pPr>
            <a:r>
              <a:rPr lang="en-AU" sz="1400" dirty="0"/>
              <a:t>The survey was conducted online and n=201 completes were obtained from SME customers.</a:t>
            </a:r>
          </a:p>
          <a:p>
            <a:pPr marL="285750" indent="-285750">
              <a:spcBef>
                <a:spcPts val="600"/>
              </a:spcBef>
            </a:pPr>
            <a:r>
              <a:rPr lang="en-AU" sz="1400" dirty="0"/>
              <a:t>The respondents were sourced through an online SME panel, used solely for research purposes. </a:t>
            </a:r>
          </a:p>
          <a:p>
            <a:pPr marL="285750" indent="-285750">
              <a:spcBef>
                <a:spcPts val="600"/>
              </a:spcBef>
            </a:pPr>
            <a:r>
              <a:rPr lang="en-AU" sz="1400" dirty="0"/>
              <a:t>The survey was live from 24/08/2019 to 24/09/2019.</a:t>
            </a:r>
          </a:p>
          <a:p>
            <a:pPr marL="285750" indent="-285750">
              <a:spcBef>
                <a:spcPts val="600"/>
              </a:spcBef>
            </a:pPr>
            <a:r>
              <a:rPr lang="en-AU" sz="1400" dirty="0"/>
              <a:t>Data was weighted during the analysis by size of business to reflect the CitiPower area.</a:t>
            </a:r>
          </a:p>
          <a:p>
            <a:pPr marL="285750" indent="-285750">
              <a:spcBef>
                <a:spcPts val="600"/>
              </a:spcBef>
            </a:pPr>
            <a:r>
              <a:rPr lang="en-AU" sz="1400" dirty="0"/>
              <a:t>Significance testing has been carried out at the 95% confidence interval. Results are shown in </a:t>
            </a:r>
            <a:r>
              <a:rPr lang="en-AU" sz="1400" b="1" dirty="0">
                <a:solidFill>
                  <a:srgbClr val="00B050"/>
                </a:solidFill>
              </a:rPr>
              <a:t>bold green </a:t>
            </a:r>
            <a:r>
              <a:rPr lang="en-AU" sz="1400" dirty="0"/>
              <a:t>where significantly higher and </a:t>
            </a:r>
            <a:r>
              <a:rPr lang="en-AU" sz="1400" b="1" dirty="0">
                <a:solidFill>
                  <a:srgbClr val="FF0000"/>
                </a:solidFill>
              </a:rPr>
              <a:t>bold red</a:t>
            </a:r>
            <a:r>
              <a:rPr lang="en-AU" sz="1400" dirty="0"/>
              <a:t> where significantly lower than the total.</a:t>
            </a:r>
          </a:p>
          <a:p>
            <a:endParaRPr lang="en-AU" sz="1400" dirty="0"/>
          </a:p>
        </p:txBody>
      </p:sp>
      <p:sp>
        <p:nvSpPr>
          <p:cNvPr id="5" name="Content Placeholder 4"/>
          <p:cNvSpPr>
            <a:spLocks noGrp="1"/>
          </p:cNvSpPr>
          <p:nvPr>
            <p:ph sz="quarter" idx="13"/>
          </p:nvPr>
        </p:nvSpPr>
        <p:spPr>
          <a:xfrm>
            <a:off x="6624340" y="1799927"/>
            <a:ext cx="4410381" cy="3379835"/>
          </a:xfrm>
          <a:solidFill>
            <a:schemeClr val="accent1"/>
          </a:solidFill>
        </p:spPr>
        <p:txBody>
          <a:bodyPr/>
          <a:lstStyle/>
          <a:p>
            <a:pPr marL="0" indent="0">
              <a:spcBef>
                <a:spcPts val="600"/>
              </a:spcBef>
              <a:buNone/>
            </a:pPr>
            <a:r>
              <a:rPr lang="en-AU" dirty="0">
                <a:solidFill>
                  <a:schemeClr val="bg1"/>
                </a:solidFill>
              </a:rPr>
              <a:t>The survey covered the following areas:</a:t>
            </a:r>
          </a:p>
          <a:p>
            <a:pPr marL="285750" indent="-285750">
              <a:spcBef>
                <a:spcPts val="600"/>
              </a:spcBef>
            </a:pPr>
            <a:r>
              <a:rPr lang="en-AU" dirty="0">
                <a:solidFill>
                  <a:schemeClr val="bg1"/>
                </a:solidFill>
              </a:rPr>
              <a:t>Knowledge and literacy</a:t>
            </a:r>
          </a:p>
          <a:p>
            <a:pPr marL="285750" indent="-285750">
              <a:spcBef>
                <a:spcPts val="600"/>
              </a:spcBef>
            </a:pPr>
            <a:r>
              <a:rPr lang="en-AU" dirty="0">
                <a:solidFill>
                  <a:schemeClr val="bg1"/>
                </a:solidFill>
              </a:rPr>
              <a:t>Communication and customer service </a:t>
            </a:r>
          </a:p>
          <a:p>
            <a:pPr marL="285750" indent="-285750">
              <a:spcBef>
                <a:spcPts val="600"/>
              </a:spcBef>
            </a:pPr>
            <a:r>
              <a:rPr lang="en-AU" dirty="0">
                <a:solidFill>
                  <a:schemeClr val="bg1"/>
                </a:solidFill>
              </a:rPr>
              <a:t>Access to real time data</a:t>
            </a:r>
          </a:p>
          <a:p>
            <a:pPr marL="285750" indent="-285750">
              <a:spcBef>
                <a:spcPts val="600"/>
              </a:spcBef>
            </a:pPr>
            <a:r>
              <a:rPr lang="en-AU" dirty="0">
                <a:solidFill>
                  <a:schemeClr val="bg1"/>
                </a:solidFill>
              </a:rPr>
              <a:t>Solar enablement</a:t>
            </a:r>
          </a:p>
          <a:p>
            <a:pPr marL="285750" indent="-285750">
              <a:spcBef>
                <a:spcPts val="600"/>
              </a:spcBef>
            </a:pPr>
            <a:r>
              <a:rPr lang="en-AU" dirty="0">
                <a:solidFill>
                  <a:schemeClr val="bg1"/>
                </a:solidFill>
              </a:rPr>
              <a:t>Digital network</a:t>
            </a:r>
          </a:p>
          <a:p>
            <a:pPr marL="285750" indent="-285750">
              <a:spcBef>
                <a:spcPts val="600"/>
              </a:spcBef>
            </a:pPr>
            <a:r>
              <a:rPr lang="en-AU" dirty="0">
                <a:solidFill>
                  <a:schemeClr val="bg1"/>
                </a:solidFill>
              </a:rPr>
              <a:t>Resilient network</a:t>
            </a:r>
          </a:p>
          <a:p>
            <a:pPr marL="285750" indent="-285750">
              <a:spcBef>
                <a:spcPts val="600"/>
              </a:spcBef>
            </a:pPr>
            <a:r>
              <a:rPr lang="en-AU" dirty="0">
                <a:solidFill>
                  <a:schemeClr val="bg1"/>
                </a:solidFill>
              </a:rPr>
              <a:t>Overall package</a:t>
            </a:r>
          </a:p>
          <a:p>
            <a:pPr marL="285750" indent="-285750">
              <a:spcBef>
                <a:spcPts val="600"/>
              </a:spcBef>
            </a:pPr>
            <a:r>
              <a:rPr lang="en-AU" dirty="0">
                <a:solidFill>
                  <a:schemeClr val="bg1"/>
                </a:solidFill>
              </a:rPr>
              <a:t>Affordable network</a:t>
            </a:r>
          </a:p>
          <a:p>
            <a:pPr marL="285750" indent="-285750">
              <a:spcBef>
                <a:spcPts val="600"/>
              </a:spcBef>
            </a:pPr>
            <a:r>
              <a:rPr lang="en-AU" dirty="0">
                <a:solidFill>
                  <a:schemeClr val="bg1"/>
                </a:solidFill>
              </a:rPr>
              <a:t>Demographics</a:t>
            </a:r>
          </a:p>
          <a:p>
            <a:pPr marL="285750" indent="-285750">
              <a:spcBef>
                <a:spcPts val="600"/>
              </a:spcBef>
            </a:pPr>
            <a:endParaRPr lang="en-AU" dirty="0">
              <a:solidFill>
                <a:schemeClr val="bg1"/>
              </a:solidFill>
            </a:endParaRPr>
          </a:p>
          <a:p>
            <a:endParaRPr lang="en-AU" dirty="0"/>
          </a:p>
        </p:txBody>
      </p:sp>
      <p:sp>
        <p:nvSpPr>
          <p:cNvPr id="2" name="Text Placeholder 1"/>
          <p:cNvSpPr>
            <a:spLocks noGrp="1"/>
          </p:cNvSpPr>
          <p:nvPr>
            <p:ph type="body" sz="quarter" idx="11"/>
          </p:nvPr>
        </p:nvSpPr>
        <p:spPr/>
        <p:txBody>
          <a:bodyPr/>
          <a:lstStyle/>
          <a:p>
            <a:r>
              <a:rPr lang="en-AU" dirty="0"/>
              <a:t>METHODOLOGY</a:t>
            </a:r>
          </a:p>
        </p:txBody>
      </p:sp>
      <p:sp>
        <p:nvSpPr>
          <p:cNvPr id="6" name="Rectangle 5"/>
          <p:cNvSpPr/>
          <p:nvPr/>
        </p:nvSpPr>
        <p:spPr>
          <a:xfrm>
            <a:off x="6493088" y="1139356"/>
            <a:ext cx="4410381" cy="815608"/>
          </a:xfrm>
          <a:prstGeom prst="rect">
            <a:avLst/>
          </a:prstGeom>
        </p:spPr>
        <p:txBody>
          <a:bodyPr wrap="square">
            <a:spAutoFit/>
          </a:bodyPr>
          <a:lstStyle/>
          <a:p>
            <a:pPr marL="285750" indent="-285750">
              <a:spcBef>
                <a:spcPts val="600"/>
              </a:spcBef>
              <a:buFont typeface="Arial" panose="020B0604020202020204" pitchFamily="34" charset="0"/>
              <a:buChar char="•"/>
            </a:pPr>
            <a:r>
              <a:rPr lang="en-AU" sz="1400" dirty="0"/>
              <a:t>Note that due to rounding, percentages may not always add to 100 </a:t>
            </a:r>
          </a:p>
          <a:p>
            <a:pPr marL="285750" indent="-285750">
              <a:spcBef>
                <a:spcPts val="600"/>
              </a:spcBef>
              <a:buFont typeface="Arial" panose="020B0604020202020204" pitchFamily="34" charset="0"/>
              <a:buChar char="•"/>
            </a:pPr>
            <a:endParaRPr lang="en-AU" sz="1400" dirty="0"/>
          </a:p>
        </p:txBody>
      </p:sp>
    </p:spTree>
    <p:extLst>
      <p:ext uri="{BB962C8B-B14F-4D97-AF65-F5344CB8AC3E}">
        <p14:creationId xmlns:p14="http://schemas.microsoft.com/office/powerpoint/2010/main" val="1583063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a:t>SUMMARY OF FINDINGS</a:t>
            </a:r>
          </a:p>
        </p:txBody>
      </p:sp>
      <p:pic>
        <p:nvPicPr>
          <p:cNvPr id="4" name="Picture Placeholder 4"/>
          <p:cNvPicPr>
            <a:picLocks noGrp="1" noChangeAspect="1"/>
          </p:cNvPicPr>
          <p:nvPr>
            <p:ph type="pic" sz="quarter" idx="15"/>
          </p:nvPr>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l="51" r="51"/>
          <a:stretch/>
        </p:blipFill>
        <p:spPr/>
      </p:pic>
    </p:spTree>
    <p:extLst>
      <p:ext uri="{BB962C8B-B14F-4D97-AF65-F5344CB8AC3E}">
        <p14:creationId xmlns:p14="http://schemas.microsoft.com/office/powerpoint/2010/main" val="11487649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AU" dirty="0"/>
              <a:t>KEY FINDINGS</a:t>
            </a:r>
          </a:p>
        </p:txBody>
      </p:sp>
      <p:sp>
        <p:nvSpPr>
          <p:cNvPr id="3" name="Content Placeholder 2"/>
          <p:cNvSpPr>
            <a:spLocks noGrp="1"/>
          </p:cNvSpPr>
          <p:nvPr>
            <p:ph sz="quarter" idx="12"/>
          </p:nvPr>
        </p:nvSpPr>
        <p:spPr/>
        <p:txBody>
          <a:bodyPr/>
          <a:lstStyle/>
          <a:p>
            <a:pPr marL="0" indent="0">
              <a:buNone/>
            </a:pPr>
            <a:r>
              <a:rPr lang="en-AU" sz="1800" b="1" dirty="0">
                <a:solidFill>
                  <a:schemeClr val="accent1"/>
                </a:solidFill>
              </a:rPr>
              <a:t>Distributor perceptions</a:t>
            </a:r>
          </a:p>
          <a:p>
            <a:r>
              <a:rPr lang="en-AU" dirty="0"/>
              <a:t>Similar to last year, most SME customers did not know the name of their electricity distributor (72%), with many confusing their retailer and distributor.</a:t>
            </a:r>
          </a:p>
          <a:p>
            <a:r>
              <a:rPr lang="en-AU" dirty="0"/>
              <a:t>When prompted just over half of respondents are aware that the distributor’s role is maintaining poles and wires, responding to electricity outages and getting electricity to their business. </a:t>
            </a:r>
          </a:p>
          <a:p>
            <a:r>
              <a:rPr lang="en-AU" dirty="0"/>
              <a:t>Reliability of supply and maintaining affordability continue to be the two most important values, followed by providing a safe environment for customers and workers.</a:t>
            </a:r>
          </a:p>
          <a:p>
            <a:pPr marL="0" indent="0">
              <a:buNone/>
            </a:pPr>
            <a:endParaRPr lang="en-AU" b="1" dirty="0">
              <a:solidFill>
                <a:schemeClr val="accent1"/>
              </a:solidFill>
            </a:endParaRPr>
          </a:p>
          <a:p>
            <a:pPr marL="0" indent="0">
              <a:buNone/>
            </a:pPr>
            <a:r>
              <a:rPr lang="en-AU" sz="1800" b="1" dirty="0">
                <a:solidFill>
                  <a:schemeClr val="accent1"/>
                </a:solidFill>
              </a:rPr>
              <a:t>Improving customer service</a:t>
            </a:r>
          </a:p>
          <a:p>
            <a:r>
              <a:rPr lang="en-AU" dirty="0"/>
              <a:t>While most had not contacted their electricity distributor via phone (62%), they think that no change is needed to the speed of answering calls (72%).</a:t>
            </a:r>
          </a:p>
          <a:p>
            <a:r>
              <a:rPr lang="en-AU" dirty="0"/>
              <a:t>There is a preference for text message communication for unexpected outages and faults, while email communication is preferred for planned outages and other topics. </a:t>
            </a:r>
          </a:p>
          <a:p>
            <a:r>
              <a:rPr lang="en-AU" dirty="0"/>
              <a:t>Current communication timing around planned outages is felt to be adequate (only 5% dissatisfaction), however there is room to improve the amount of information provided (8% dissatisfied).</a:t>
            </a:r>
          </a:p>
          <a:p>
            <a:r>
              <a:rPr lang="en-AU" dirty="0"/>
              <a:t>Continuing to remotely read smart meters is perceived to be important (64%).</a:t>
            </a:r>
            <a:endParaRPr lang="en-AU" sz="1200" dirty="0"/>
          </a:p>
        </p:txBody>
      </p:sp>
    </p:spTree>
    <p:extLst>
      <p:ext uri="{BB962C8B-B14F-4D97-AF65-F5344CB8AC3E}">
        <p14:creationId xmlns:p14="http://schemas.microsoft.com/office/powerpoint/2010/main" val="247806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AU" dirty="0"/>
              <a:t>KEY FINDINGS</a:t>
            </a:r>
          </a:p>
        </p:txBody>
      </p:sp>
      <p:sp>
        <p:nvSpPr>
          <p:cNvPr id="3" name="Content Placeholder 2"/>
          <p:cNvSpPr>
            <a:spLocks noGrp="1"/>
          </p:cNvSpPr>
          <p:nvPr>
            <p:ph sz="quarter" idx="12"/>
          </p:nvPr>
        </p:nvSpPr>
        <p:spPr/>
        <p:txBody>
          <a:bodyPr/>
          <a:lstStyle/>
          <a:p>
            <a:pPr marL="0" indent="0">
              <a:buNone/>
            </a:pPr>
            <a:r>
              <a:rPr lang="en-AU" sz="1800" b="1" dirty="0">
                <a:solidFill>
                  <a:schemeClr val="accent1"/>
                </a:solidFill>
              </a:rPr>
              <a:t>Access to real time data</a:t>
            </a:r>
          </a:p>
          <a:p>
            <a:r>
              <a:rPr lang="en-AU" dirty="0"/>
              <a:t>There is some interest in using real time data to:</a:t>
            </a:r>
          </a:p>
          <a:p>
            <a:pPr lvl="1">
              <a:buFont typeface="Courier New" panose="02070309020205020404" pitchFamily="49" charset="0"/>
              <a:buChar char="o"/>
            </a:pPr>
            <a:r>
              <a:rPr lang="en-AU" sz="1200" dirty="0"/>
              <a:t>Monitor and adapt business behaviours (42%);</a:t>
            </a:r>
          </a:p>
          <a:p>
            <a:pPr lvl="1">
              <a:buFont typeface="Courier New" panose="02070309020205020404" pitchFamily="49" charset="0"/>
              <a:buChar char="o"/>
            </a:pPr>
            <a:r>
              <a:rPr lang="en-AU" sz="1200" dirty="0"/>
              <a:t>Checking to see if usage was increasing or decreasing from the previous year (35%); and</a:t>
            </a:r>
          </a:p>
          <a:p>
            <a:pPr lvl="1">
              <a:buFont typeface="Courier New" panose="02070309020205020404" pitchFamily="49" charset="0"/>
              <a:buChar char="o"/>
            </a:pPr>
            <a:r>
              <a:rPr lang="en-AU" sz="1200" dirty="0"/>
              <a:t>Check against the quarterly bill (29%).</a:t>
            </a:r>
          </a:p>
          <a:p>
            <a:r>
              <a:rPr lang="en-AU" dirty="0"/>
              <a:t>While many are happy with current data provided, while 46% are willing to pay extra for more timely data.</a:t>
            </a:r>
          </a:p>
          <a:p>
            <a:endParaRPr lang="en-AU" sz="1800" dirty="0"/>
          </a:p>
          <a:p>
            <a:pPr marL="0" indent="0">
              <a:buNone/>
            </a:pPr>
            <a:r>
              <a:rPr lang="en-AU" sz="1800" b="1" dirty="0">
                <a:solidFill>
                  <a:schemeClr val="accent1"/>
                </a:solidFill>
              </a:rPr>
              <a:t>Solar enablement</a:t>
            </a:r>
          </a:p>
          <a:p>
            <a:r>
              <a:rPr lang="en-AU" dirty="0"/>
              <a:t>Just over half of respondents with solar installed report that they still would have done so if they could not export. Only just over a third of respondents who do not currently have solar say they would install solar if they could not export.</a:t>
            </a:r>
          </a:p>
          <a:p>
            <a:r>
              <a:rPr lang="en-AU" dirty="0"/>
              <a:t>Saving money (73%) and environmental outcomes (67%) are key motivating factors to solar installation.</a:t>
            </a:r>
          </a:p>
          <a:p>
            <a:r>
              <a:rPr lang="en-AU" dirty="0"/>
              <a:t>76% of respondents feel that solar customers should be able to export if they want to but there is a preference for only solar customers paying the additional cost to ensure this is possible (55%) and in particular those who export (38%).</a:t>
            </a:r>
          </a:p>
          <a:p>
            <a:r>
              <a:rPr lang="en-AU" dirty="0"/>
              <a:t>Two thirds of those who think the costs should be spread (70%) indicate a preference for improvement, with the majority of these favouring unlimited export.</a:t>
            </a:r>
          </a:p>
          <a:p>
            <a:endParaRPr lang="en-AU" dirty="0"/>
          </a:p>
        </p:txBody>
      </p:sp>
    </p:spTree>
    <p:extLst>
      <p:ext uri="{BB962C8B-B14F-4D97-AF65-F5344CB8AC3E}">
        <p14:creationId xmlns:p14="http://schemas.microsoft.com/office/powerpoint/2010/main" val="14279451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AU" dirty="0"/>
              <a:t>KEY FINDINGS</a:t>
            </a:r>
          </a:p>
        </p:txBody>
      </p:sp>
      <p:sp>
        <p:nvSpPr>
          <p:cNvPr id="3" name="Content Placeholder 2"/>
          <p:cNvSpPr>
            <a:spLocks noGrp="1"/>
          </p:cNvSpPr>
          <p:nvPr>
            <p:ph sz="quarter" idx="12"/>
          </p:nvPr>
        </p:nvSpPr>
        <p:spPr/>
        <p:txBody>
          <a:bodyPr/>
          <a:lstStyle/>
          <a:p>
            <a:pPr marL="0" indent="0">
              <a:buNone/>
            </a:pPr>
            <a:r>
              <a:rPr lang="en-AU" sz="1800" b="1" dirty="0">
                <a:solidFill>
                  <a:schemeClr val="accent1"/>
                </a:solidFill>
              </a:rPr>
              <a:t>Digital and resilient network</a:t>
            </a:r>
          </a:p>
          <a:p>
            <a:r>
              <a:rPr lang="en-AU" dirty="0"/>
              <a:t>Almost three quarters of SME respondents (70%) want to see improvements in the investment into technology, at least to improve reliability and safety. 2 in 5 are willing to pay for investing in encouraging renewable energy generation as well.</a:t>
            </a:r>
          </a:p>
          <a:p>
            <a:r>
              <a:rPr lang="en-AU" dirty="0"/>
              <a:t>There is a divide in willingness to pay for an increase in pole replacements with 50% wanting no change and 50% wanting an increase in pole replacements from 1000.</a:t>
            </a:r>
          </a:p>
          <a:p>
            <a:endParaRPr lang="en-AU" dirty="0"/>
          </a:p>
          <a:p>
            <a:pPr marL="0" indent="0">
              <a:buNone/>
            </a:pPr>
            <a:endParaRPr lang="en-AU" dirty="0"/>
          </a:p>
          <a:p>
            <a:pPr marL="0" indent="0">
              <a:buNone/>
            </a:pPr>
            <a:r>
              <a:rPr lang="en-AU" sz="1800" b="1" dirty="0">
                <a:solidFill>
                  <a:schemeClr val="accent1"/>
                </a:solidFill>
              </a:rPr>
              <a:t>Affordable network</a:t>
            </a:r>
          </a:p>
          <a:p>
            <a:r>
              <a:rPr lang="en-AU"/>
              <a:t>Two </a:t>
            </a:r>
            <a:r>
              <a:rPr lang="en-AU" dirty="0"/>
              <a:t>in five (42%) respondents indicate they are willing to change their electricity usage times, however 21% are not willing or unable to do so.</a:t>
            </a:r>
          </a:p>
          <a:p>
            <a:r>
              <a:rPr lang="en-AU" dirty="0"/>
              <a:t>It is felt that ‘time of use’ pricing should be an ‘opt in’ system (43%), rather than opt out (22%).</a:t>
            </a:r>
          </a:p>
          <a:p>
            <a:r>
              <a:rPr lang="en-AU" dirty="0"/>
              <a:t>Half (50%) of SME respondents are interested in shifting their usage if they receive a payment, with a further 7% interested dependant on the payment amount.</a:t>
            </a:r>
          </a:p>
          <a:p>
            <a:pPr marL="0" indent="0">
              <a:buNone/>
            </a:pPr>
            <a:endParaRPr lang="en-AU" dirty="0"/>
          </a:p>
        </p:txBody>
      </p:sp>
    </p:spTree>
    <p:extLst>
      <p:ext uri="{BB962C8B-B14F-4D97-AF65-F5344CB8AC3E}">
        <p14:creationId xmlns:p14="http://schemas.microsoft.com/office/powerpoint/2010/main" val="4239131476"/>
      </p:ext>
    </p:extLst>
  </p:cSld>
  <p:clrMapOvr>
    <a:masterClrMapping/>
  </p:clrMapOvr>
</p:sld>
</file>

<file path=ppt/theme/theme1.xml><?xml version="1.0" encoding="utf-8"?>
<a:theme xmlns:a="http://schemas.openxmlformats.org/drawingml/2006/main" name="Woolcott New Template">
  <a:themeElements>
    <a:clrScheme name="Woolcott Research &amp; Engagement">
      <a:dk1>
        <a:srgbClr val="646E78"/>
      </a:dk1>
      <a:lt1>
        <a:srgbClr val="FFFFFF"/>
      </a:lt1>
      <a:dk2>
        <a:srgbClr val="114154"/>
      </a:dk2>
      <a:lt2>
        <a:srgbClr val="D7E0E3"/>
      </a:lt2>
      <a:accent1>
        <a:srgbClr val="00A4E4"/>
      </a:accent1>
      <a:accent2>
        <a:srgbClr val="055E8D"/>
      </a:accent2>
      <a:accent3>
        <a:srgbClr val="B1CC50"/>
      </a:accent3>
      <a:accent4>
        <a:srgbClr val="71A83C"/>
      </a:accent4>
      <a:accent5>
        <a:srgbClr val="2E7C8E"/>
      </a:accent5>
      <a:accent6>
        <a:srgbClr val="62B5B8"/>
      </a:accent6>
      <a:hlink>
        <a:srgbClr val="0070C0"/>
      </a:hlink>
      <a:folHlink>
        <a:srgbClr val="954F72"/>
      </a:folHlink>
    </a:clrScheme>
    <a:fontScheme name="Woolcott Presentation">
      <a:majorFont>
        <a:latin typeface="Segoe UI"/>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2A4B87DC-789E-43EB-AB95-92859767F0AD}" vid="{9A79935A-3031-481D-8837-620D865829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2019 Presentation Template</Template>
  <TotalTime>0</TotalTime>
  <Words>5000</Words>
  <Application>Microsoft Office PowerPoint</Application>
  <PresentationFormat>Custom</PresentationFormat>
  <Paragraphs>758</Paragraphs>
  <Slides>48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48</vt:i4>
      </vt:variant>
    </vt:vector>
  </HeadingPairs>
  <TitlesOfParts>
    <vt:vector size="55" baseType="lpstr">
      <vt:lpstr>Arial</vt:lpstr>
      <vt:lpstr>Calibri</vt:lpstr>
      <vt:lpstr>Courier New</vt:lpstr>
      <vt:lpstr>Nirmala UI</vt:lpstr>
      <vt:lpstr>Segoe UI</vt:lpstr>
      <vt:lpstr>Wingdings</vt:lpstr>
      <vt:lpstr>Woolcott New Template</vt:lpstr>
      <vt:lpstr>SME Survey  Phase 4</vt:lpstr>
      <vt:lpstr>PowerPoint Presentation</vt:lpstr>
      <vt:lpstr>APPROACH</vt:lpstr>
      <vt:lpstr>PowerPoint Presentation</vt:lpstr>
      <vt:lpstr>PowerPoint Presentation</vt:lpstr>
      <vt:lpstr>SUMMARY OF FINDINGS</vt:lpstr>
      <vt:lpstr>PowerPoint Presentation</vt:lpstr>
      <vt:lpstr>PowerPoint Presentation</vt:lpstr>
      <vt:lpstr>PowerPoint Presentation</vt:lpstr>
      <vt:lpstr>PowerPoint Presentation</vt:lpstr>
      <vt:lpstr>PowerPoint Presentation</vt:lpstr>
      <vt:lpstr>DETAILED FINDINGS</vt:lpstr>
      <vt:lpstr>DISTRIBUTOR PERCEPTIONS</vt:lpstr>
      <vt:lpstr>PowerPoint Presentation</vt:lpstr>
      <vt:lpstr>PowerPoint Presentation</vt:lpstr>
      <vt:lpstr>PowerPoint Presentation</vt:lpstr>
      <vt:lpstr>IMPROVING CUSTOMER SERVICE</vt:lpstr>
      <vt:lpstr>PowerPoint Presentation</vt:lpstr>
      <vt:lpstr>PowerPoint Presentation</vt:lpstr>
      <vt:lpstr>PowerPoint Presentation</vt:lpstr>
      <vt:lpstr>PowerPoint Presentation</vt:lpstr>
      <vt:lpstr>PowerPoint Presentation</vt:lpstr>
      <vt:lpstr>PowerPoint Presentation</vt:lpstr>
      <vt:lpstr>ACCESS TO REAL TIME DATA</vt:lpstr>
      <vt:lpstr>PowerPoint Presentation</vt:lpstr>
      <vt:lpstr>PowerPoint Presentation</vt:lpstr>
      <vt:lpstr>SOLAR ENABLEMENT</vt:lpstr>
      <vt:lpstr>PowerPoint Presentation</vt:lpstr>
      <vt:lpstr>PowerPoint Presentation</vt:lpstr>
      <vt:lpstr>PowerPoint Presentation</vt:lpstr>
      <vt:lpstr>PowerPoint Presentation</vt:lpstr>
      <vt:lpstr>PowerPoint Presentation</vt:lpstr>
      <vt:lpstr>PowerPoint Presentation</vt:lpstr>
      <vt:lpstr>DIGITAL &amp; RESILIENT NETWORK</vt:lpstr>
      <vt:lpstr>PowerPoint Presentation</vt:lpstr>
      <vt:lpstr>PowerPoint Presentation</vt:lpstr>
      <vt:lpstr>AFFORDABLE NETWORK</vt:lpstr>
      <vt:lpstr>PowerPoint Presentation</vt:lpstr>
      <vt:lpstr>PowerPoint Presentation</vt:lpstr>
      <vt:lpstr>PowerPoint Presentation</vt:lpstr>
      <vt:lpstr>OVERALL PACKAGE FOR 2021-2026</vt:lpstr>
      <vt:lpstr>PowerPoint Presentation</vt:lpstr>
      <vt:lpstr>PowerPoint Presentation</vt:lpstr>
      <vt:lpstr>PowerPoint Presentation</vt:lpstr>
      <vt:lpstr>DEMOGRAPHICS</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Louisa Bayman</dc:creator>
  <cp:lastModifiedBy> </cp:lastModifiedBy>
  <cp:revision>134</cp:revision>
  <cp:lastPrinted>2019-06-14T02:45:28Z</cp:lastPrinted>
  <dcterms:created xsi:type="dcterms:W3CDTF">2019-09-02T04:20:04Z</dcterms:created>
  <dcterms:modified xsi:type="dcterms:W3CDTF">2019-10-02T06:54:48Z</dcterms:modified>
</cp:coreProperties>
</file>